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wav" ContentType="audio/x-wav"/>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ags/tag1.xml" ContentType="application/vnd.openxmlformats-officedocument.presentationml.tags+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0" r:id="rId2"/>
  </p:sldMasterIdLst>
  <p:notesMasterIdLst>
    <p:notesMasterId r:id="rId22"/>
  </p:notesMasterIdLst>
  <p:sldIdLst>
    <p:sldId id="354" r:id="rId3"/>
    <p:sldId id="342" r:id="rId4"/>
    <p:sldId id="296" r:id="rId5"/>
    <p:sldId id="346" r:id="rId6"/>
    <p:sldId id="345" r:id="rId7"/>
    <p:sldId id="348" r:id="rId8"/>
    <p:sldId id="349" r:id="rId9"/>
    <p:sldId id="350" r:id="rId10"/>
    <p:sldId id="351" r:id="rId11"/>
    <p:sldId id="352" r:id="rId12"/>
    <p:sldId id="356" r:id="rId13"/>
    <p:sldId id="357" r:id="rId14"/>
    <p:sldId id="358" r:id="rId15"/>
    <p:sldId id="359" r:id="rId16"/>
    <p:sldId id="360" r:id="rId17"/>
    <p:sldId id="361" r:id="rId18"/>
    <p:sldId id="362" r:id="rId19"/>
    <p:sldId id="364" r:id="rId20"/>
    <p:sldId id="355" r:id="rId2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 userDrawn="1">
          <p15:clr>
            <a:srgbClr val="A4A3A4"/>
          </p15:clr>
        </p15:guide>
        <p15:guide id="2" pos="21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FFEE"/>
    <a:srgbClr val="C9FFDE"/>
    <a:srgbClr val="D5FFE5"/>
    <a:srgbClr val="4040C8"/>
    <a:srgbClr val="8FCFFF"/>
    <a:srgbClr val="C1EBF5"/>
    <a:srgbClr val="FFC000"/>
    <a:srgbClr val="3D7351"/>
    <a:srgbClr val="D9827B"/>
    <a:srgbClr val="D1E7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99" autoAdjust="0"/>
    <p:restoredTop sz="94660"/>
  </p:normalViewPr>
  <p:slideViewPr>
    <p:cSldViewPr snapToGrid="0" showGuides="1">
      <p:cViewPr varScale="1">
        <p:scale>
          <a:sx n="93" d="100"/>
          <a:sy n="93" d="100"/>
        </p:scale>
        <p:origin x="264" y="66"/>
      </p:cViewPr>
      <p:guideLst>
        <p:guide orient="horz" pos="210"/>
        <p:guide pos="211"/>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DE6AC1-383F-44A1-BCD6-59F3C7E40DBD}" type="datetimeFigureOut">
              <a:rPr lang="zh-CN" altLang="en-US" smtClean="0"/>
              <a:t>2025-09-09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A5FBD5-7A13-4752-9074-5E61C9C62410}" type="slidenum">
              <a:rPr lang="zh-CN" altLang="en-US" smtClean="0"/>
              <a:t>‹#›</a:t>
            </a:fld>
            <a:endParaRPr lang="zh-CN" altLang="en-US"/>
          </a:p>
        </p:txBody>
      </p:sp>
    </p:spTree>
    <p:extLst>
      <p:ext uri="{BB962C8B-B14F-4D97-AF65-F5344CB8AC3E}">
        <p14:creationId xmlns:p14="http://schemas.microsoft.com/office/powerpoint/2010/main" val="37926677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solidFill>
                  <a:prstClr val="black"/>
                </a:solidFill>
              </a:rPr>
              <a:pPr/>
              <a:t>19</a:t>
            </a:fld>
            <a:endParaRPr lang="zh-CN" altLang="en-US">
              <a:solidFill>
                <a:prstClr val="black"/>
              </a:solidFill>
            </a:endParaRPr>
          </a:p>
        </p:txBody>
      </p:sp>
    </p:spTree>
    <p:extLst>
      <p:ext uri="{BB962C8B-B14F-4D97-AF65-F5344CB8AC3E}">
        <p14:creationId xmlns:p14="http://schemas.microsoft.com/office/powerpoint/2010/main" val="209073798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49" name="图片 4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222480" cy="6858000"/>
          </a:xfrm>
          <a:prstGeom prst="rect">
            <a:avLst/>
          </a:prstGeom>
        </p:spPr>
      </p:pic>
    </p:spTree>
    <p:extLst>
      <p:ext uri="{BB962C8B-B14F-4D97-AF65-F5344CB8AC3E}">
        <p14:creationId xmlns:p14="http://schemas.microsoft.com/office/powerpoint/2010/main" val="199606136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65935344"/>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5372577"/>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8971452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2480" cy="6858000"/>
          </a:xfrm>
          <a:prstGeom prst="rect">
            <a:avLst/>
          </a:prstGeom>
        </p:spPr>
      </p:pic>
      <p:grpSp>
        <p:nvGrpSpPr>
          <p:cNvPr id="4" name="组合 3"/>
          <p:cNvGrpSpPr/>
          <p:nvPr userDrawn="1"/>
        </p:nvGrpSpPr>
        <p:grpSpPr>
          <a:xfrm>
            <a:off x="8719900" y="5369024"/>
            <a:ext cx="3058452" cy="1271682"/>
            <a:chOff x="1125321" y="485528"/>
            <a:chExt cx="3058452" cy="1271682"/>
          </a:xfrm>
        </p:grpSpPr>
        <p:grpSp>
          <p:nvGrpSpPr>
            <p:cNvPr id="5" name="组合 4"/>
            <p:cNvGrpSpPr/>
            <p:nvPr/>
          </p:nvGrpSpPr>
          <p:grpSpPr>
            <a:xfrm rot="2568293">
              <a:off x="3613219" y="485528"/>
              <a:ext cx="122859" cy="173836"/>
              <a:chOff x="2899932" y="286608"/>
              <a:chExt cx="373440" cy="748067"/>
            </a:xfrm>
            <a:solidFill>
              <a:srgbClr val="FFC000"/>
            </a:solidFill>
          </p:grpSpPr>
          <p:sp>
            <p:nvSpPr>
              <p:cNvPr id="1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 name="组合 5"/>
            <p:cNvGrpSpPr/>
            <p:nvPr/>
          </p:nvGrpSpPr>
          <p:grpSpPr>
            <a:xfrm rot="9432564">
              <a:off x="3628846" y="1610197"/>
              <a:ext cx="103902" cy="147013"/>
              <a:chOff x="2899932" y="286608"/>
              <a:chExt cx="373440" cy="748067"/>
            </a:xfrm>
            <a:solidFill>
              <a:srgbClr val="D9827B"/>
            </a:solidFill>
          </p:grpSpPr>
          <p:sp>
            <p:nvSpPr>
              <p:cNvPr id="1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 name="组合 6"/>
            <p:cNvGrpSpPr/>
            <p:nvPr/>
          </p:nvGrpSpPr>
          <p:grpSpPr>
            <a:xfrm rot="18900000">
              <a:off x="1125321" y="744329"/>
              <a:ext cx="124284" cy="175853"/>
              <a:chOff x="2899932" y="286608"/>
              <a:chExt cx="373440" cy="748067"/>
            </a:xfrm>
            <a:solidFill>
              <a:srgbClr val="3D7351"/>
            </a:solidFill>
          </p:grpSpPr>
          <p:sp>
            <p:nvSpPr>
              <p:cNvPr id="1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 name="组合 7"/>
            <p:cNvGrpSpPr/>
            <p:nvPr/>
          </p:nvGrpSpPr>
          <p:grpSpPr>
            <a:xfrm rot="6975246">
              <a:off x="4126861" y="1304244"/>
              <a:ext cx="47134" cy="66691"/>
              <a:chOff x="2899932" y="286608"/>
              <a:chExt cx="373440" cy="748067"/>
            </a:xfrm>
          </p:grpSpPr>
          <p:sp>
            <p:nvSpPr>
              <p:cNvPr id="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7" name="组合 16"/>
          <p:cNvGrpSpPr/>
          <p:nvPr userDrawn="1"/>
        </p:nvGrpSpPr>
        <p:grpSpPr>
          <a:xfrm>
            <a:off x="382413" y="5381268"/>
            <a:ext cx="3058452" cy="1271682"/>
            <a:chOff x="1125321" y="485528"/>
            <a:chExt cx="3058452" cy="1271682"/>
          </a:xfrm>
        </p:grpSpPr>
        <p:grpSp>
          <p:nvGrpSpPr>
            <p:cNvPr id="18" name="组合 17"/>
            <p:cNvGrpSpPr/>
            <p:nvPr/>
          </p:nvGrpSpPr>
          <p:grpSpPr>
            <a:xfrm rot="2568293">
              <a:off x="3613219" y="485528"/>
              <a:ext cx="122859" cy="173836"/>
              <a:chOff x="2899932" y="286608"/>
              <a:chExt cx="373440" cy="748067"/>
            </a:xfrm>
            <a:solidFill>
              <a:srgbClr val="FFC000"/>
            </a:solidFill>
          </p:grpSpPr>
          <p:sp>
            <p:nvSpPr>
              <p:cNvPr id="28"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9" name="组合 18"/>
            <p:cNvGrpSpPr/>
            <p:nvPr/>
          </p:nvGrpSpPr>
          <p:grpSpPr>
            <a:xfrm rot="9432564">
              <a:off x="3628846" y="1610197"/>
              <a:ext cx="103902" cy="147013"/>
              <a:chOff x="2899932" y="286608"/>
              <a:chExt cx="373440" cy="748067"/>
            </a:xfrm>
            <a:solidFill>
              <a:srgbClr val="D9827B"/>
            </a:solidFill>
          </p:grpSpPr>
          <p:sp>
            <p:nvSpPr>
              <p:cNvPr id="2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0" name="组合 19"/>
            <p:cNvGrpSpPr/>
            <p:nvPr/>
          </p:nvGrpSpPr>
          <p:grpSpPr>
            <a:xfrm rot="18900000">
              <a:off x="1125321" y="744329"/>
              <a:ext cx="124284" cy="175853"/>
              <a:chOff x="2899932" y="286608"/>
              <a:chExt cx="373440" cy="748067"/>
            </a:xfrm>
            <a:solidFill>
              <a:srgbClr val="3D7351"/>
            </a:solidFill>
          </p:grpSpPr>
          <p:sp>
            <p:nvSpPr>
              <p:cNvPr id="2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1" name="组合 20"/>
            <p:cNvGrpSpPr/>
            <p:nvPr/>
          </p:nvGrpSpPr>
          <p:grpSpPr>
            <a:xfrm rot="6975246">
              <a:off x="4126861" y="1304244"/>
              <a:ext cx="47134" cy="66691"/>
              <a:chOff x="2899932" y="286608"/>
              <a:chExt cx="373440" cy="748067"/>
            </a:xfrm>
          </p:grpSpPr>
          <p:sp>
            <p:nvSpPr>
              <p:cNvPr id="2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43"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702329" y="1396626"/>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2265143">
            <a:off x="7024460" y="5528128"/>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7799717">
            <a:off x="1490640" y="5729774"/>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3858213">
            <a:off x="329232" y="3176363"/>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9627284" y="6149216"/>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简约商务ppt模板免抠素材 平面电商 创意素材 png素材 素材 "/>
          <p:cNvPicPr>
            <a:picLocks noChangeAspect="1" noChangeArrowheads="1"/>
          </p:cNvPicPr>
          <p:nvPr userDrawn="1"/>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11320159" y="2042052"/>
            <a:ext cx="560714" cy="31528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userDrawn="1"/>
        </p:nvGrpSpPr>
        <p:grpSpPr>
          <a:xfrm>
            <a:off x="9303059" y="91636"/>
            <a:ext cx="2610757" cy="1271682"/>
            <a:chOff x="1125321" y="485528"/>
            <a:chExt cx="2610757" cy="1271682"/>
          </a:xfrm>
        </p:grpSpPr>
        <p:grpSp>
          <p:nvGrpSpPr>
            <p:cNvPr id="51" name="组合 50"/>
            <p:cNvGrpSpPr/>
            <p:nvPr/>
          </p:nvGrpSpPr>
          <p:grpSpPr>
            <a:xfrm rot="2568293">
              <a:off x="3613219" y="485528"/>
              <a:ext cx="122859" cy="173836"/>
              <a:chOff x="2899932" y="286608"/>
              <a:chExt cx="373440" cy="748067"/>
            </a:xfrm>
            <a:solidFill>
              <a:srgbClr val="FFC000"/>
            </a:solidFill>
          </p:grpSpPr>
          <p:sp>
            <p:nvSpPr>
              <p:cNvPr id="6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2" name="组合 51"/>
            <p:cNvGrpSpPr/>
            <p:nvPr/>
          </p:nvGrpSpPr>
          <p:grpSpPr>
            <a:xfrm rot="9432564">
              <a:off x="3628846" y="1610197"/>
              <a:ext cx="103902" cy="147013"/>
              <a:chOff x="2899932" y="286608"/>
              <a:chExt cx="373440" cy="748067"/>
            </a:xfrm>
            <a:solidFill>
              <a:srgbClr val="D9827B"/>
            </a:solidFill>
          </p:grpSpPr>
          <p:sp>
            <p:nvSpPr>
              <p:cNvPr id="5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3" name="组合 52"/>
            <p:cNvGrpSpPr/>
            <p:nvPr/>
          </p:nvGrpSpPr>
          <p:grpSpPr>
            <a:xfrm rot="18900000">
              <a:off x="1125321" y="744329"/>
              <a:ext cx="124284" cy="175853"/>
              <a:chOff x="2899932" y="286608"/>
              <a:chExt cx="373440" cy="748067"/>
            </a:xfrm>
            <a:solidFill>
              <a:srgbClr val="3D7351"/>
            </a:solidFill>
          </p:grpSpPr>
          <p:sp>
            <p:nvSpPr>
              <p:cNvPr id="5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4" name="组合 53"/>
            <p:cNvGrpSpPr/>
            <p:nvPr/>
          </p:nvGrpSpPr>
          <p:grpSpPr>
            <a:xfrm rot="6975246">
              <a:off x="2191242" y="1299607"/>
              <a:ext cx="42541" cy="76010"/>
              <a:chOff x="9709922" y="19729368"/>
              <a:chExt cx="337041" cy="852603"/>
            </a:xfrm>
          </p:grpSpPr>
          <p:sp>
            <p:nvSpPr>
              <p:cNvPr id="55" name="等腰三角形 44"/>
              <p:cNvSpPr/>
              <p:nvPr/>
            </p:nvSpPr>
            <p:spPr>
              <a:xfrm>
                <a:off x="9709922" y="19871147"/>
                <a:ext cx="269801" cy="710824"/>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6" name="等腰三角形 47"/>
              <p:cNvSpPr/>
              <p:nvPr/>
            </p:nvSpPr>
            <p:spPr>
              <a:xfrm rot="19776570">
                <a:off x="9798216" y="19729368"/>
                <a:ext cx="248747" cy="710832"/>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63"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rot="988419">
            <a:off x="4875053" y="5975799"/>
            <a:ext cx="872836" cy="685800"/>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7821385" y="2949286"/>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1039419" y="173065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3374740" y="299777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6049319" y="4207084"/>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5454870" y="1730657"/>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10488379" y="4192888"/>
            <a:ext cx="451588" cy="552705"/>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组合 69"/>
          <p:cNvGrpSpPr/>
          <p:nvPr userDrawn="1"/>
        </p:nvGrpSpPr>
        <p:grpSpPr>
          <a:xfrm>
            <a:off x="7664838" y="2153465"/>
            <a:ext cx="3058452" cy="1271682"/>
            <a:chOff x="1125321" y="485528"/>
            <a:chExt cx="3058452" cy="1271682"/>
          </a:xfrm>
        </p:grpSpPr>
        <p:grpSp>
          <p:nvGrpSpPr>
            <p:cNvPr id="71" name="组合 70"/>
            <p:cNvGrpSpPr/>
            <p:nvPr/>
          </p:nvGrpSpPr>
          <p:grpSpPr>
            <a:xfrm rot="2568293">
              <a:off x="3613219" y="485528"/>
              <a:ext cx="122859" cy="173836"/>
              <a:chOff x="2899932" y="286608"/>
              <a:chExt cx="373440" cy="748067"/>
            </a:xfrm>
            <a:solidFill>
              <a:srgbClr val="FFC000"/>
            </a:solidFill>
          </p:grpSpPr>
          <p:sp>
            <p:nvSpPr>
              <p:cNvPr id="8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2" name="组合 71"/>
            <p:cNvGrpSpPr/>
            <p:nvPr/>
          </p:nvGrpSpPr>
          <p:grpSpPr>
            <a:xfrm rot="9432564">
              <a:off x="3628846" y="1610197"/>
              <a:ext cx="103902" cy="147013"/>
              <a:chOff x="2899932" y="286608"/>
              <a:chExt cx="373440" cy="748067"/>
            </a:xfrm>
            <a:solidFill>
              <a:srgbClr val="D9827B"/>
            </a:solidFill>
          </p:grpSpPr>
          <p:sp>
            <p:nvSpPr>
              <p:cNvPr id="7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3" name="组合 72"/>
            <p:cNvGrpSpPr/>
            <p:nvPr/>
          </p:nvGrpSpPr>
          <p:grpSpPr>
            <a:xfrm rot="18900000">
              <a:off x="1125321" y="744329"/>
              <a:ext cx="124284" cy="175853"/>
              <a:chOff x="2899932" y="286608"/>
              <a:chExt cx="373440" cy="748067"/>
            </a:xfrm>
            <a:solidFill>
              <a:srgbClr val="3D7351"/>
            </a:solidFill>
          </p:grpSpPr>
          <p:sp>
            <p:nvSpPr>
              <p:cNvPr id="7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4" name="组合 73"/>
            <p:cNvGrpSpPr/>
            <p:nvPr/>
          </p:nvGrpSpPr>
          <p:grpSpPr>
            <a:xfrm rot="6975246">
              <a:off x="4126861" y="1304244"/>
              <a:ext cx="47134" cy="66691"/>
              <a:chOff x="2899932" y="286608"/>
              <a:chExt cx="373440" cy="748067"/>
            </a:xfrm>
          </p:grpSpPr>
          <p:sp>
            <p:nvSpPr>
              <p:cNvPr id="7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83"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8904501">
            <a:off x="1362868" y="4236722"/>
            <a:ext cx="753112" cy="423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212300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文本框 2057">
            <a:hlinkClick r:id="rId3" action="ppaction://hlinksldjump"/>
            <a:extLst>
              <a:ext uri="{FF2B5EF4-FFF2-40B4-BE49-F238E27FC236}">
                <a16:creationId xmlns="" xmlns:a16="http://schemas.microsoft.com/office/drawing/2014/main" id="{04FE8436-5513-AEE9-9C9B-B7E75377ABEC}"/>
              </a:ext>
            </a:extLst>
          </p:cNvPr>
          <p:cNvSpPr txBox="1">
            <a:spLocks noChangeArrowheads="1"/>
          </p:cNvSpPr>
          <p:nvPr userDrawn="1">
            <p:custDataLst>
              <p:tags r:id="rId1"/>
            </p:custDataLst>
          </p:nvPr>
        </p:nvSpPr>
        <p:spPr bwMode="auto">
          <a:xfrm>
            <a:off x="10559415" y="6427107"/>
            <a:ext cx="1459230" cy="398780"/>
          </a:xfrm>
          <a:prstGeom prst="rect">
            <a:avLst/>
          </a:prstGeom>
          <a:solidFill>
            <a:srgbClr val="4BB13F"/>
          </a:solidFill>
          <a:ln>
            <a:noFill/>
          </a:ln>
          <a:scene3d>
            <a:camera prst="orthographicFront"/>
            <a:lightRig rig="threePt" dir="t"/>
          </a:scene3d>
          <a:sp3d>
            <a:bevelT prst="relaxedInset"/>
          </a:sp3d>
        </p:spPr>
        <p:txBody>
          <a:bodyPr wrap="square">
            <a:spAutoFit/>
          </a:bodyPr>
          <a:lstStyle/>
          <a:p>
            <a:pPr algn="ctr" eaLnBrk="1" fontAlgn="auto" hangingPunct="1">
              <a:spcAft>
                <a:spcPts val="0"/>
              </a:spcAft>
              <a:buFont typeface="Arial" panose="020B0604020202020204" pitchFamily="34" charset="0"/>
              <a:buNone/>
              <a:defRPr/>
            </a:pPr>
            <a:r>
              <a:rPr lang="zh-CN" altLang="en-US" sz="2000" dirty="0">
                <a:solidFill>
                  <a:schemeClr val="bg1"/>
                </a:solidFill>
                <a:latin typeface="微软雅黑" panose="020B0503020204020204" charset="-122"/>
                <a:ea typeface="微软雅黑" panose="020B0503020204020204" charset="-122"/>
                <a:cs typeface="Times New Roman" panose="02020603050405020304" pitchFamily="18" charset="0"/>
              </a:rPr>
              <a:t>返回目录</a:t>
            </a:r>
          </a:p>
        </p:txBody>
      </p:sp>
    </p:spTree>
    <p:extLst>
      <p:ext uri="{BB962C8B-B14F-4D97-AF65-F5344CB8AC3E}">
        <p14:creationId xmlns:p14="http://schemas.microsoft.com/office/powerpoint/2010/main" val="344656107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316714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98949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550" y="533156"/>
            <a:ext cx="7958966" cy="4889548"/>
          </a:xfrm>
          <a:prstGeom prst="rect">
            <a:avLst/>
          </a:prstGeom>
        </p:spPr>
      </p:pic>
    </p:spTree>
    <p:extLst>
      <p:ext uri="{BB962C8B-B14F-4D97-AF65-F5344CB8AC3E}">
        <p14:creationId xmlns:p14="http://schemas.microsoft.com/office/powerpoint/2010/main" val="297421489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889491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4681214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6407352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8.xml"/><Relationship Id="rId7" Type="http://schemas.openxmlformats.org/officeDocument/2006/relationships/slideLayout" Target="../slideLayouts/slideLayout1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5" Type="http://schemas.openxmlformats.org/officeDocument/2006/relationships/slideLayout" Target="../slideLayouts/slideLayout10.xml"/><Relationship Id="rId10" Type="http://schemas.openxmlformats.org/officeDocument/2006/relationships/audio" Target="../media/audio1.wav"/><Relationship Id="rId4" Type="http://schemas.openxmlformats.org/officeDocument/2006/relationships/slideLayout" Target="../slideLayouts/slideLayout9.xml"/><Relationship Id="rId9" Type="http://schemas.openxmlformats.org/officeDocument/2006/relationships/slide" Target="../slides/slide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4FFE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8139024"/>
      </p:ext>
    </p:extLst>
  </p:cSld>
  <p:clrMap bg1="lt1" tx1="dk1" bg2="lt2" tx2="dk2" accent1="accent1" accent2="accent2" accent3="accent3" accent4="accent4" accent5="accent5" accent6="accent6" hlink="hlink" folHlink="folHlink"/>
  <p:sldLayoutIdLst>
    <p:sldLayoutId id="2147483660" r:id="rId1"/>
    <p:sldLayoutId id="2147483699" r:id="rId2"/>
    <p:sldLayoutId id="2147483652" r:id="rId3"/>
    <p:sldLayoutId id="2147483682" r:id="rId4"/>
    <p:sldLayoutId id="2147483708" r:id="rId5"/>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 xmlns:a16="http://schemas.microsoft.com/office/drawing/2014/main" id="{F4BE031C-B885-491B-AFE9-3136DB3D16BC}"/>
              </a:ext>
            </a:extLst>
          </p:cNvPr>
          <p:cNvSpPr/>
          <p:nvPr userDrawn="1"/>
        </p:nvSpPr>
        <p:spPr>
          <a:xfrm>
            <a:off x="1" y="6604258"/>
            <a:ext cx="12192000" cy="253742"/>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fontAlgn="base">
              <a:spcBef>
                <a:spcPct val="0"/>
              </a:spcBef>
              <a:spcAft>
                <a:spcPct val="0"/>
              </a:spcAft>
              <a:buFont typeface="Arial" panose="020B0604020202020204" pitchFamily="34" charset="0"/>
              <a:buNone/>
            </a:pPr>
            <a:endParaRPr lang="zh-CN" altLang="en-US" sz="3200" dirty="0">
              <a:ln w="0"/>
              <a:solidFill>
                <a:srgbClr val="7FD13B"/>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 xmlns:a16="http://schemas.microsoft.com/office/drawing/2014/main" id="{B1BE55F9-2A5E-4E28-8E5F-1BBB89835B59}"/>
              </a:ext>
            </a:extLst>
          </p:cNvPr>
          <p:cNvCxnSpPr/>
          <p:nvPr userDrawn="1"/>
        </p:nvCxnSpPr>
        <p:spPr>
          <a:xfrm>
            <a:off x="1" y="670189"/>
            <a:ext cx="12192000"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 xmlns:a16="http://schemas.microsoft.com/office/drawing/2014/main" id="{3C8BB19B-3BF3-48F9-BA5C-0CEE270043F5}"/>
              </a:ext>
            </a:extLst>
          </p:cNvPr>
          <p:cNvSpPr/>
          <p:nvPr userDrawn="1"/>
        </p:nvSpPr>
        <p:spPr>
          <a:xfrm>
            <a:off x="1" y="1"/>
            <a:ext cx="12192000" cy="665287"/>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200" b="1" dirty="0">
              <a:solidFill>
                <a:prstClr val="white"/>
              </a:solidFill>
            </a:endParaRPr>
          </a:p>
        </p:txBody>
      </p:sp>
      <p:sp>
        <p:nvSpPr>
          <p:cNvPr id="2" name="动作按钮: 第一张 1">
            <a:hlinkClick r:id="rId9" action="ppaction://hlinksldjump" highlightClick="1">
              <a:snd r:embed="rId10" name="camera.wav"/>
            </a:hlinkClick>
          </p:cNvPr>
          <p:cNvSpPr/>
          <p:nvPr userDrawn="1"/>
        </p:nvSpPr>
        <p:spPr>
          <a:xfrm>
            <a:off x="11212566" y="5884205"/>
            <a:ext cx="914337" cy="951041"/>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386" b="1">
              <a:solidFill>
                <a:prstClr val="white"/>
              </a:solidFill>
            </a:endParaRPr>
          </a:p>
        </p:txBody>
      </p:sp>
    </p:spTree>
    <p:extLst>
      <p:ext uri="{BB962C8B-B14F-4D97-AF65-F5344CB8AC3E}">
        <p14:creationId xmlns:p14="http://schemas.microsoft.com/office/powerpoint/2010/main" val="3181243050"/>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Lst>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charset="0"/>
          <a:ea typeface="黑体" pitchFamily="2" charset="-122"/>
        </a:defRPr>
      </a:lvl2pPr>
      <a:lvl3pPr algn="ctr" rtl="0" eaLnBrk="1" fontAlgn="base" hangingPunct="1">
        <a:spcBef>
          <a:spcPct val="0"/>
        </a:spcBef>
        <a:spcAft>
          <a:spcPct val="0"/>
        </a:spcAft>
        <a:defRPr sz="4400">
          <a:solidFill>
            <a:schemeClr val="tx1"/>
          </a:solidFill>
          <a:latin typeface="Arial" charset="0"/>
          <a:ea typeface="黑体" pitchFamily="2" charset="-122"/>
        </a:defRPr>
      </a:lvl3pPr>
      <a:lvl4pPr algn="ctr" rtl="0" eaLnBrk="1" fontAlgn="base" hangingPunct="1">
        <a:spcBef>
          <a:spcPct val="0"/>
        </a:spcBef>
        <a:spcAft>
          <a:spcPct val="0"/>
        </a:spcAft>
        <a:defRPr sz="4400">
          <a:solidFill>
            <a:schemeClr val="tx1"/>
          </a:solidFill>
          <a:latin typeface="Arial" charset="0"/>
          <a:ea typeface="黑体" pitchFamily="2" charset="-122"/>
        </a:defRPr>
      </a:lvl4pPr>
      <a:lvl5pPr algn="ctr" rtl="0" eaLnBrk="1" fontAlgn="base" hangingPunct="1">
        <a:spcBef>
          <a:spcPct val="0"/>
        </a:spcBef>
        <a:spcAft>
          <a:spcPct val="0"/>
        </a:spcAft>
        <a:defRPr sz="4400">
          <a:solidFill>
            <a:schemeClr val="tx1"/>
          </a:solidFill>
          <a:latin typeface="Arial" charset="0"/>
          <a:ea typeface="黑体" pitchFamily="2" charset="-122"/>
        </a:defRPr>
      </a:lvl5pPr>
      <a:lvl6pPr marL="457108" algn="ctr" rtl="0" eaLnBrk="1" fontAlgn="base" hangingPunct="1">
        <a:spcBef>
          <a:spcPct val="0"/>
        </a:spcBef>
        <a:spcAft>
          <a:spcPct val="0"/>
        </a:spcAft>
        <a:defRPr sz="4400">
          <a:solidFill>
            <a:schemeClr val="tx1"/>
          </a:solidFill>
          <a:latin typeface="Arial" charset="0"/>
          <a:ea typeface="黑体" pitchFamily="2" charset="-122"/>
        </a:defRPr>
      </a:lvl6pPr>
      <a:lvl7pPr marL="914216" algn="ctr" rtl="0" eaLnBrk="1" fontAlgn="base" hangingPunct="1">
        <a:spcBef>
          <a:spcPct val="0"/>
        </a:spcBef>
        <a:spcAft>
          <a:spcPct val="0"/>
        </a:spcAft>
        <a:defRPr sz="4400">
          <a:solidFill>
            <a:schemeClr val="tx1"/>
          </a:solidFill>
          <a:latin typeface="Arial" charset="0"/>
          <a:ea typeface="黑体" pitchFamily="2" charset="-122"/>
        </a:defRPr>
      </a:lvl7pPr>
      <a:lvl8pPr marL="1371324" algn="ctr" rtl="0" eaLnBrk="1" fontAlgn="base" hangingPunct="1">
        <a:spcBef>
          <a:spcPct val="0"/>
        </a:spcBef>
        <a:spcAft>
          <a:spcPct val="0"/>
        </a:spcAft>
        <a:defRPr sz="4400">
          <a:solidFill>
            <a:schemeClr val="tx1"/>
          </a:solidFill>
          <a:latin typeface="Arial" charset="0"/>
          <a:ea typeface="黑体" pitchFamily="2" charset="-122"/>
        </a:defRPr>
      </a:lvl8pPr>
      <a:lvl9pPr marL="1828432" algn="ctr" rtl="0" eaLnBrk="1" fontAlgn="base" hangingPunct="1">
        <a:spcBef>
          <a:spcPct val="0"/>
        </a:spcBef>
        <a:spcAft>
          <a:spcPct val="0"/>
        </a:spcAft>
        <a:defRPr sz="4400">
          <a:solidFill>
            <a:schemeClr val="tx1"/>
          </a:solidFill>
          <a:latin typeface="Arial" charset="0"/>
          <a:ea typeface="黑体" pitchFamily="2" charset="-122"/>
        </a:defRPr>
      </a:lvl9pPr>
    </p:titleStyle>
    <p:bodyStyle>
      <a:lvl1pPr marL="342831" indent="-342831"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800" indent="-285692"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2770" indent="-228554"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599878"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6986"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094"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02"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10"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17"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16" rtl="0" eaLnBrk="1" latinLnBrk="0" hangingPunct="1">
        <a:defRPr sz="1800" kern="1200">
          <a:solidFill>
            <a:schemeClr val="tx1"/>
          </a:solidFill>
          <a:latin typeface="+mn-lt"/>
          <a:ea typeface="+mn-ea"/>
          <a:cs typeface="+mn-cs"/>
        </a:defRPr>
      </a:lvl1pPr>
      <a:lvl2pPr marL="457108" algn="l" defTabSz="914216" rtl="0" eaLnBrk="1" latinLnBrk="0" hangingPunct="1">
        <a:defRPr sz="1800" kern="1200">
          <a:solidFill>
            <a:schemeClr val="tx1"/>
          </a:solidFill>
          <a:latin typeface="+mn-lt"/>
          <a:ea typeface="+mn-ea"/>
          <a:cs typeface="+mn-cs"/>
        </a:defRPr>
      </a:lvl2pPr>
      <a:lvl3pPr marL="914216" algn="l" defTabSz="914216" rtl="0" eaLnBrk="1" latinLnBrk="0" hangingPunct="1">
        <a:defRPr sz="1800" kern="1200">
          <a:solidFill>
            <a:schemeClr val="tx1"/>
          </a:solidFill>
          <a:latin typeface="+mn-lt"/>
          <a:ea typeface="+mn-ea"/>
          <a:cs typeface="+mn-cs"/>
        </a:defRPr>
      </a:lvl3pPr>
      <a:lvl4pPr marL="1371324" algn="l" defTabSz="914216" rtl="0" eaLnBrk="1" latinLnBrk="0" hangingPunct="1">
        <a:defRPr sz="1800" kern="1200">
          <a:solidFill>
            <a:schemeClr val="tx1"/>
          </a:solidFill>
          <a:latin typeface="+mn-lt"/>
          <a:ea typeface="+mn-ea"/>
          <a:cs typeface="+mn-cs"/>
        </a:defRPr>
      </a:lvl4pPr>
      <a:lvl5pPr marL="1828432" algn="l" defTabSz="914216" rtl="0" eaLnBrk="1" latinLnBrk="0" hangingPunct="1">
        <a:defRPr sz="1800" kern="1200">
          <a:solidFill>
            <a:schemeClr val="tx1"/>
          </a:solidFill>
          <a:latin typeface="+mn-lt"/>
          <a:ea typeface="+mn-ea"/>
          <a:cs typeface="+mn-cs"/>
        </a:defRPr>
      </a:lvl5pPr>
      <a:lvl6pPr marL="2285539" algn="l" defTabSz="914216" rtl="0" eaLnBrk="1" latinLnBrk="0" hangingPunct="1">
        <a:defRPr sz="1800" kern="1200">
          <a:solidFill>
            <a:schemeClr val="tx1"/>
          </a:solidFill>
          <a:latin typeface="+mn-lt"/>
          <a:ea typeface="+mn-ea"/>
          <a:cs typeface="+mn-cs"/>
        </a:defRPr>
      </a:lvl6pPr>
      <a:lvl7pPr marL="2742648" algn="l" defTabSz="914216" rtl="0" eaLnBrk="1" latinLnBrk="0" hangingPunct="1">
        <a:defRPr sz="1800" kern="1200">
          <a:solidFill>
            <a:schemeClr val="tx1"/>
          </a:solidFill>
          <a:latin typeface="+mn-lt"/>
          <a:ea typeface="+mn-ea"/>
          <a:cs typeface="+mn-cs"/>
        </a:defRPr>
      </a:lvl7pPr>
      <a:lvl8pPr marL="3199756" algn="l" defTabSz="914216" rtl="0" eaLnBrk="1" latinLnBrk="0" hangingPunct="1">
        <a:defRPr sz="1800" kern="1200">
          <a:solidFill>
            <a:schemeClr val="tx1"/>
          </a:solidFill>
          <a:latin typeface="+mn-lt"/>
          <a:ea typeface="+mn-ea"/>
          <a:cs typeface="+mn-cs"/>
        </a:defRPr>
      </a:lvl8pPr>
      <a:lvl9pPr marL="3656863" algn="l" defTabSz="91421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slide" Target="slide11.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3.xml"/><Relationship Id="rId1" Type="http://schemas.openxmlformats.org/officeDocument/2006/relationships/vmlDrawing" Target="../drawings/vmlDrawing1.vml"/><Relationship Id="rId6" Type="http://schemas.openxmlformats.org/officeDocument/2006/relationships/image" Target="../media/image8.emf"/><Relationship Id="rId5" Type="http://schemas.openxmlformats.org/officeDocument/2006/relationships/package" Target="../embeddings/Microsoft_Word___1.docx"/><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3.xml"/><Relationship Id="rId1" Type="http://schemas.openxmlformats.org/officeDocument/2006/relationships/vmlDrawing" Target="../drawings/vmlDrawing2.vml"/><Relationship Id="rId5" Type="http://schemas.openxmlformats.org/officeDocument/2006/relationships/image" Target="../media/image10.emf"/><Relationship Id="rId4" Type="http://schemas.openxmlformats.org/officeDocument/2006/relationships/package" Target="../embeddings/Microsoft_Word___2.docx"/></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90000">
              <a:srgbClr val="DFF4CE"/>
            </a:gs>
            <a:gs pos="0">
              <a:schemeClr val="accent1">
                <a:lumMod val="5000"/>
                <a:lumOff val="95000"/>
              </a:schemeClr>
            </a:gs>
            <a:gs pos="30000">
              <a:schemeClr val="accent1">
                <a:lumMod val="45000"/>
                <a:lumOff val="55000"/>
              </a:schemeClr>
            </a:gs>
            <a:gs pos="65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棱台 2"/>
          <p:cNvSpPr/>
          <p:nvPr/>
        </p:nvSpPr>
        <p:spPr>
          <a:xfrm>
            <a:off x="457589" y="3939326"/>
            <a:ext cx="11429211" cy="1889772"/>
          </a:xfrm>
          <a:prstGeom prst="bevel">
            <a:avLst/>
          </a:prstGeom>
          <a:gradFill>
            <a:gsLst>
              <a:gs pos="0">
                <a:schemeClr val="accent1">
                  <a:lumMod val="5000"/>
                  <a:lumOff val="95000"/>
                </a:schemeClr>
              </a:gs>
              <a:gs pos="0">
                <a:schemeClr val="accent1">
                  <a:lumMod val="45000"/>
                  <a:lumOff val="55000"/>
                </a:schemeClr>
              </a:gs>
              <a:gs pos="44000">
                <a:schemeClr val="accent1">
                  <a:lumMod val="45000"/>
                  <a:lumOff val="55000"/>
                </a:schemeClr>
              </a:gs>
              <a:gs pos="8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r>
              <a:rPr lang="en-US" altLang="zh-CN" sz="4656" b="1">
                <a:solidFill>
                  <a:srgbClr val="D60093"/>
                </a:solidFill>
                <a:latin typeface="隶书" panose="02010509060101010101" pitchFamily="49" charset="-122"/>
                <a:ea typeface="隶书" panose="02010509060101010101" pitchFamily="49" charset="-122"/>
              </a:rPr>
              <a:t>Unit 3</a:t>
            </a:r>
            <a:r>
              <a:rPr lang="zh-CN" altLang="en-US" sz="4656" b="1">
                <a:solidFill>
                  <a:srgbClr val="D60093"/>
                </a:solidFill>
                <a:latin typeface="隶书" panose="02010509060101010101" pitchFamily="49" charset="-122"/>
                <a:ea typeface="隶书" panose="02010509060101010101" pitchFamily="49" charset="-122"/>
              </a:rPr>
              <a:t>　</a:t>
            </a:r>
            <a:r>
              <a:rPr lang="en-US" altLang="zh-CN" sz="4656" b="1">
                <a:solidFill>
                  <a:srgbClr val="D60093"/>
                </a:solidFill>
                <a:latin typeface="隶书" panose="02010509060101010101" pitchFamily="49" charset="-122"/>
                <a:ea typeface="隶书" panose="02010509060101010101" pitchFamily="49" charset="-122"/>
              </a:rPr>
              <a:t>My School</a:t>
            </a:r>
          </a:p>
          <a:p>
            <a:pPr algn="ctr" fontAlgn="base">
              <a:spcBef>
                <a:spcPct val="0"/>
              </a:spcBef>
              <a:spcAft>
                <a:spcPct val="0"/>
              </a:spcAft>
              <a:buFont typeface="Arial" panose="020B0604020202020204" pitchFamily="34" charset="0"/>
              <a:buNone/>
            </a:pPr>
            <a:r>
              <a:rPr lang="en-US" altLang="zh-CN" sz="4656" b="1">
                <a:solidFill>
                  <a:srgbClr val="D60093"/>
                </a:solidFill>
                <a:latin typeface="隶书" panose="02010509060101010101" pitchFamily="49" charset="-122"/>
                <a:ea typeface="隶书" panose="02010509060101010101" pitchFamily="49" charset="-122"/>
              </a:rPr>
              <a:t>Section B</a:t>
            </a:r>
            <a:r>
              <a:rPr lang="zh-CN" altLang="en-US" sz="4656" b="1">
                <a:solidFill>
                  <a:srgbClr val="D60093"/>
                </a:solidFill>
                <a:latin typeface="隶书" panose="02010509060101010101" pitchFamily="49" charset="-122"/>
                <a:ea typeface="隶书" panose="02010509060101010101" pitchFamily="49" charset="-122"/>
              </a:rPr>
              <a:t>　</a:t>
            </a:r>
            <a:r>
              <a:rPr lang="en-US" altLang="zh-CN" sz="4656" b="1">
                <a:solidFill>
                  <a:srgbClr val="D60093"/>
                </a:solidFill>
                <a:latin typeface="隶书" panose="02010509060101010101" pitchFamily="49" charset="-122"/>
                <a:ea typeface="隶书" panose="02010509060101010101" pitchFamily="49" charset="-122"/>
              </a:rPr>
              <a:t>(1a-2b</a:t>
            </a:r>
            <a:r>
              <a:rPr lang="en-US" altLang="zh-CN" sz="4656" b="1" smtClean="0">
                <a:solidFill>
                  <a:srgbClr val="D60093"/>
                </a:solidFill>
                <a:latin typeface="隶书" panose="02010509060101010101" pitchFamily="49" charset="-122"/>
                <a:ea typeface="隶书" panose="02010509060101010101" pitchFamily="49" charset="-122"/>
              </a:rPr>
              <a:t>)</a:t>
            </a:r>
            <a:endParaRPr lang="en-US" altLang="zh-CN" sz="4656" b="1">
              <a:solidFill>
                <a:srgbClr val="D60093"/>
              </a:solidFill>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310465200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34" presetClass="emph" presetSubtype="0" fill="hold" grpId="1" nodeType="after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3"/>
                                        </p:tgtEl>
                                        <p:attrNameLst>
                                          <p:attrName>ppt_x</p:attrName>
                                          <p:attrName>ppt_y</p:attrName>
                                        </p:attrNameLst>
                                      </p:cBhvr>
                                    </p:animMotion>
                                    <p:animRot by="1500000">
                                      <p:cBhvr>
                                        <p:cTn id="13" dur="125" fill="hold">
                                          <p:stCondLst>
                                            <p:cond delay="0"/>
                                          </p:stCondLst>
                                        </p:cTn>
                                        <p:tgtEl>
                                          <p:spTgt spid="3"/>
                                        </p:tgtEl>
                                        <p:attrNameLst>
                                          <p:attrName>r</p:attrName>
                                        </p:attrNameLst>
                                      </p:cBhvr>
                                    </p:animRot>
                                    <p:animRot by="-1500000">
                                      <p:cBhvr>
                                        <p:cTn id="14" dur="125" fill="hold">
                                          <p:stCondLst>
                                            <p:cond delay="125"/>
                                          </p:stCondLst>
                                        </p:cTn>
                                        <p:tgtEl>
                                          <p:spTgt spid="3"/>
                                        </p:tgtEl>
                                        <p:attrNameLst>
                                          <p:attrName>r</p:attrName>
                                        </p:attrNameLst>
                                      </p:cBhvr>
                                    </p:animRot>
                                    <p:animRot by="-1500000">
                                      <p:cBhvr>
                                        <p:cTn id="15" dur="125" fill="hold">
                                          <p:stCondLst>
                                            <p:cond delay="250"/>
                                          </p:stCondLst>
                                        </p:cTn>
                                        <p:tgtEl>
                                          <p:spTgt spid="3"/>
                                        </p:tgtEl>
                                        <p:attrNameLst>
                                          <p:attrName>r</p:attrName>
                                        </p:attrNameLst>
                                      </p:cBhvr>
                                    </p:animRot>
                                    <p:animRot by="1500000">
                                      <p:cBhvr>
                                        <p:cTn id="16" dur="125" fill="hold">
                                          <p:stCondLst>
                                            <p:cond delay="375"/>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391738"/>
            <a:ext cx="11430000" cy="457356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拓展</a:t>
            </a:r>
            <a:r>
              <a:rPr lang="zh-CN" altLang="zh-CN" sz="2800">
                <a:solidFill>
                  <a:srgbClr val="000000"/>
                </a:solidFill>
                <a:latin typeface="NEU-BZ-S92"/>
                <a:ea typeface="Arial" panose="020B0604020202020204" pitchFamily="34"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“How about...? ”</a:t>
            </a:r>
            <a:r>
              <a:rPr lang="zh-CN" altLang="zh-CN" sz="2800" smtClean="0">
                <a:solidFill>
                  <a:srgbClr val="000000"/>
                </a:solidFill>
                <a:latin typeface="Times New Roman" panose="02020603050405020304" pitchFamily="18" charset="0"/>
                <a:cs typeface="Times New Roman" panose="02020603050405020304" pitchFamily="18" charset="0"/>
              </a:rPr>
              <a:t>的</a:t>
            </a:r>
            <a:r>
              <a:rPr lang="zh-CN" altLang="zh-CN" sz="2800">
                <a:solidFill>
                  <a:srgbClr val="000000"/>
                </a:solidFill>
                <a:latin typeface="Times New Roman" panose="02020603050405020304" pitchFamily="18" charset="0"/>
                <a:cs typeface="Times New Roman" panose="02020603050405020304" pitchFamily="18" charset="0"/>
              </a:rPr>
              <a:t>同义句</a:t>
            </a:r>
            <a:r>
              <a:rPr lang="zh-CN" altLang="zh-CN" sz="2800" smtClean="0">
                <a:solidFill>
                  <a:srgbClr val="000000"/>
                </a:solidFill>
                <a:latin typeface="Times New Roman" panose="02020603050405020304" pitchFamily="18" charset="0"/>
                <a:cs typeface="Times New Roman" panose="02020603050405020304" pitchFamily="18" charset="0"/>
              </a:rPr>
              <a:t>为</a:t>
            </a:r>
            <a:r>
              <a:rPr lang="en-US" altLang="zh-CN" sz="2800">
                <a:solidFill>
                  <a:srgbClr val="000000"/>
                </a:solidFill>
                <a:latin typeface="Times New Roman" panose="02020603050405020304" pitchFamily="18" charset="0"/>
                <a:cs typeface="Times New Roman" panose="02020603050405020304" pitchFamily="18" charset="0"/>
              </a:rPr>
              <a:t>“ What about...? </a:t>
            </a:r>
            <a:r>
              <a:rPr lang="en-US" altLang="zh-CN" sz="2800" smtClean="0">
                <a:solidFill>
                  <a:srgbClr val="000000"/>
                </a:solidFill>
                <a:latin typeface="Times New Roman" panose="02020603050405020304" pitchFamily="18" charset="0"/>
                <a:cs typeface="Times New Roman" panose="02020603050405020304" pitchFamily="18" charset="0"/>
              </a:rPr>
              <a:t>”</a:t>
            </a:r>
            <a:r>
              <a:rPr lang="zh-CN" altLang="en-US" sz="2800" smtClean="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smtClean="0">
                <a:solidFill>
                  <a:srgbClr val="000000"/>
                </a:solidFill>
                <a:latin typeface="Times New Roman" panose="02020603050405020304" pitchFamily="18" charset="0"/>
                <a:cs typeface="Times New Roman" panose="02020603050405020304" pitchFamily="18" charset="0"/>
              </a:rPr>
              <a:t>What </a:t>
            </a:r>
            <a:r>
              <a:rPr lang="en-US" altLang="zh-CN" sz="2800">
                <a:solidFill>
                  <a:srgbClr val="000000"/>
                </a:solidFill>
                <a:latin typeface="Times New Roman" panose="02020603050405020304" pitchFamily="18" charset="0"/>
                <a:cs typeface="Times New Roman" panose="02020603050405020304" pitchFamily="18" charset="0"/>
              </a:rPr>
              <a:t>about another cake?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再吃块蛋糕好吗</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跟踪练习</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NEU-BZ-S92"/>
                <a:cs typeface="宋体" panose="02010600030101010101" pitchFamily="2" charset="-122"/>
              </a:rPr>
              <a:t>①</a:t>
            </a:r>
            <a:r>
              <a:rPr lang="en-US" altLang="zh-CN" sz="2800">
                <a:solidFill>
                  <a:srgbClr val="000000"/>
                </a:solidFill>
                <a:latin typeface="Times New Roman" panose="02020603050405020304" pitchFamily="18" charset="0"/>
                <a:cs typeface="Times New Roman" panose="02020603050405020304" pitchFamily="18" charset="0"/>
              </a:rPr>
              <a:t>—How about having chicken and rice for lunch?</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A.Yes, I do	</a:t>
            </a:r>
            <a:r>
              <a:rPr lang="en-US" altLang="zh-CN" sz="2800" smtClean="0">
                <a:solidFill>
                  <a:srgbClr val="000000"/>
                </a:solidFill>
                <a:latin typeface="Times New Roman" panose="02020603050405020304" pitchFamily="18" charset="0"/>
                <a:cs typeface="Times New Roman" panose="02020603050405020304" pitchFamily="18" charset="0"/>
              </a:rPr>
              <a:t>	B.No</a:t>
            </a:r>
            <a:r>
              <a:rPr lang="en-US" altLang="zh-CN" sz="2800">
                <a:solidFill>
                  <a:srgbClr val="000000"/>
                </a:solidFill>
                <a:latin typeface="Times New Roman" panose="02020603050405020304" pitchFamily="18" charset="0"/>
                <a:cs typeface="Times New Roman" panose="02020603050405020304" pitchFamily="18" charset="0"/>
              </a:rPr>
              <a:t>, I don’t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C.Sounds great	D.That’s </a:t>
            </a:r>
            <a:r>
              <a:rPr lang="en-US" altLang="zh-CN" sz="2800" smtClean="0">
                <a:solidFill>
                  <a:srgbClr val="000000"/>
                </a:solidFill>
                <a:latin typeface="Times New Roman" panose="02020603050405020304" pitchFamily="18" charset="0"/>
                <a:cs typeface="Times New Roman" panose="02020603050405020304" pitchFamily="18" charset="0"/>
              </a:rPr>
              <a:t>right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1066142" y="3166122"/>
            <a:ext cx="423514"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C</a:t>
            </a:r>
            <a:endParaRPr lang="zh-CN" altLang="en-US" sz="2800"/>
          </a:p>
        </p:txBody>
      </p:sp>
      <p:sp>
        <p:nvSpPr>
          <p:cNvPr id="5" name="矩形 4"/>
          <p:cNvSpPr>
            <a:spLocks noChangeAspect="1"/>
          </p:cNvSpPr>
          <p:nvPr/>
        </p:nvSpPr>
        <p:spPr>
          <a:xfrm>
            <a:off x="381000" y="4881076"/>
            <a:ext cx="11430000" cy="121264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NEU-BZ-S92"/>
                <a:cs typeface="宋体" panose="02010600030101010101" pitchFamily="2" charset="-122"/>
              </a:rPr>
              <a:t>②</a:t>
            </a:r>
            <a:r>
              <a:rPr lang="en-US" altLang="zh-CN" sz="2800">
                <a:solidFill>
                  <a:srgbClr val="000000"/>
                </a:solidFill>
                <a:latin typeface="Times New Roman" panose="02020603050405020304" pitchFamily="18" charset="0"/>
                <a:cs typeface="Times New Roman" panose="02020603050405020304" pitchFamily="18" charset="0"/>
              </a:rPr>
              <a:t>How about eating some fruit? (</a:t>
            </a:r>
            <a:r>
              <a:rPr lang="zh-CN" altLang="zh-CN" sz="2800">
                <a:solidFill>
                  <a:srgbClr val="000000"/>
                </a:solidFill>
                <a:latin typeface="Times New Roman" panose="02020603050405020304" pitchFamily="18" charset="0"/>
                <a:cs typeface="Times New Roman" panose="02020603050405020304" pitchFamily="18" charset="0"/>
              </a:rPr>
              <a:t>改为同义句</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a:solidFill>
                  <a:srgbClr val="000000"/>
                </a:solidFill>
                <a:latin typeface="NEU-BZ-S92"/>
                <a:ea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smtClean="0">
                <a:solidFill>
                  <a:srgbClr val="000000"/>
                </a:solidFill>
                <a:latin typeface="Times New Roman" panose="02020603050405020304" pitchFamily="18" charset="0"/>
                <a:cs typeface="Times New Roman" panose="02020603050405020304" pitchFamily="18" charset="0"/>
              </a:rPr>
              <a:t>eating </a:t>
            </a:r>
            <a:r>
              <a:rPr lang="en-US" altLang="zh-CN" sz="2800">
                <a:solidFill>
                  <a:srgbClr val="000000"/>
                </a:solidFill>
                <a:latin typeface="Times New Roman" panose="02020603050405020304" pitchFamily="18" charset="0"/>
                <a:cs typeface="Times New Roman" panose="02020603050405020304" pitchFamily="18" charset="0"/>
              </a:rPr>
              <a:t>some fruit?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
        <p:nvSpPr>
          <p:cNvPr id="6" name="矩形 5"/>
          <p:cNvSpPr>
            <a:spLocks noChangeAspect="1"/>
          </p:cNvSpPr>
          <p:nvPr/>
        </p:nvSpPr>
        <p:spPr>
          <a:xfrm>
            <a:off x="747643" y="5457260"/>
            <a:ext cx="2744662"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What </a:t>
            </a:r>
            <a:r>
              <a:rPr lang="en-US" altLang="zh-CN" sz="2800" smtClean="0">
                <a:solidFill>
                  <a:srgbClr val="FF0000"/>
                </a:solidFill>
                <a:latin typeface="Times New Roman" panose="02020603050405020304" pitchFamily="18" charset="0"/>
              </a:rPr>
              <a:t>          about</a:t>
            </a:r>
            <a:endParaRPr lang="zh-CN" altLang="en-US" sz="2800"/>
          </a:p>
        </p:txBody>
      </p:sp>
    </p:spTree>
    <p:extLst>
      <p:ext uri="{BB962C8B-B14F-4D97-AF65-F5344CB8AC3E}">
        <p14:creationId xmlns:p14="http://schemas.microsoft.com/office/powerpoint/2010/main" val="1747918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randombar(horizont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381000" y="209677"/>
            <a:ext cx="11430001" cy="577785"/>
            <a:chOff x="381000" y="209677"/>
            <a:chExt cx="11430001" cy="577785"/>
          </a:xfrm>
        </p:grpSpPr>
        <p:grpSp>
          <p:nvGrpSpPr>
            <p:cNvPr id="21" name="组合 20"/>
            <p:cNvGrpSpPr/>
            <p:nvPr userDrawn="1"/>
          </p:nvGrpSpPr>
          <p:grpSpPr>
            <a:xfrm>
              <a:off x="381000" y="209677"/>
              <a:ext cx="771985" cy="577785"/>
              <a:chOff x="7201355" y="2798675"/>
              <a:chExt cx="771985" cy="577785"/>
            </a:xfrm>
          </p:grpSpPr>
          <p:sp>
            <p:nvSpPr>
              <p:cNvPr id="23" name="平行四边形 22"/>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平行四边形 23"/>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平行四边形 24"/>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平行四边形 25"/>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矩形 21"/>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3622979" y="103386"/>
            <a:ext cx="5746402" cy="669887"/>
            <a:chOff x="3606630" y="897473"/>
            <a:chExt cx="4749093" cy="669887"/>
          </a:xfrm>
        </p:grpSpPr>
        <p:pic>
          <p:nvPicPr>
            <p:cNvPr id="13" name="图片 12" descr="阴影"/>
            <p:cNvPicPr>
              <a:picLocks noChangeAspect="1"/>
            </p:cNvPicPr>
            <p:nvPr/>
          </p:nvPicPr>
          <p:blipFill>
            <a:blip r:embed="rId2"/>
            <a:stretch>
              <a:fillRect/>
            </a:stretch>
          </p:blipFill>
          <p:spPr>
            <a:xfrm>
              <a:off x="3606630" y="897473"/>
              <a:ext cx="4749093" cy="669887"/>
            </a:xfrm>
            <a:prstGeom prst="rect">
              <a:avLst/>
            </a:prstGeom>
          </p:spPr>
        </p:pic>
        <p:sp>
          <p:nvSpPr>
            <p:cNvPr id="14" name="文本框 13"/>
            <p:cNvSpPr txBox="1"/>
            <p:nvPr/>
          </p:nvSpPr>
          <p:spPr>
            <a:xfrm>
              <a:off x="4660338" y="900607"/>
              <a:ext cx="2510204" cy="584775"/>
            </a:xfrm>
            <a:prstGeom prst="rect">
              <a:avLst/>
            </a:prstGeom>
            <a:noFill/>
          </p:spPr>
          <p:txBody>
            <a:bodyPr wrap="square" rtlCol="0">
              <a:spAutoFit/>
            </a:bodyPr>
            <a:lstStyle/>
            <a:p>
              <a:pPr algn="ctr"/>
              <a:r>
                <a:rPr lang="zh-CN" altLang="en-US" sz="3200">
                  <a:solidFill>
                    <a:schemeClr val="accent2"/>
                  </a:solidFill>
                  <a:latin typeface="华文隶书" panose="02010800040101010101" pitchFamily="2" charset="-122"/>
                  <a:ea typeface="华文隶书" panose="02010800040101010101" pitchFamily="2" charset="-122"/>
                </a:rPr>
                <a:t>作业</a:t>
              </a:r>
              <a:r>
                <a:rPr lang="en-US" altLang="zh-CN" sz="3200">
                  <a:solidFill>
                    <a:schemeClr val="accent2"/>
                  </a:solidFill>
                  <a:latin typeface="华文隶书" panose="02010800040101010101" pitchFamily="2" charset="-122"/>
                  <a:ea typeface="华文隶书" panose="02010800040101010101" pitchFamily="2" charset="-122"/>
                </a:rPr>
                <a:t>•</a:t>
              </a:r>
              <a:r>
                <a:rPr lang="zh-CN" altLang="en-US" sz="3200">
                  <a:solidFill>
                    <a:schemeClr val="accent2"/>
                  </a:solidFill>
                  <a:latin typeface="华文隶书" panose="02010800040101010101" pitchFamily="2" charset="-122"/>
                  <a:ea typeface="华文隶书" panose="02010800040101010101" pitchFamily="2" charset="-122"/>
                </a:rPr>
                <a:t>进阶演练</a:t>
              </a:r>
            </a:p>
          </p:txBody>
        </p:sp>
      </p:grpSp>
      <p:sp>
        <p:nvSpPr>
          <p:cNvPr id="3" name="矩形 2"/>
          <p:cNvSpPr>
            <a:spLocks noChangeAspect="1"/>
          </p:cNvSpPr>
          <p:nvPr/>
        </p:nvSpPr>
        <p:spPr>
          <a:xfrm>
            <a:off x="381000" y="1106003"/>
            <a:ext cx="11430000" cy="4513287"/>
          </a:xfrm>
          <a:prstGeom prst="rect">
            <a:avLst/>
          </a:prstGeom>
        </p:spPr>
        <p:txBody>
          <a:bodyPr>
            <a:spAutoFit/>
          </a:bodyPr>
          <a:lstStyle/>
          <a:p>
            <a:pPr algn="ctr">
              <a:lnSpc>
                <a:spcPct val="130000"/>
              </a:lnSpc>
              <a:spcAft>
                <a:spcPts val="0"/>
              </a:spcAft>
              <a:tabLst>
                <a:tab pos="1188085" algn="l"/>
                <a:tab pos="2163445" algn="l"/>
                <a:tab pos="3142615" algn="l"/>
                <a:tab pos="4190365" algn="l"/>
              </a:tabLst>
            </a:pPr>
            <a:r>
              <a:rPr lang="zh-CN" altLang="zh-CN" sz="2800">
                <a:solidFill>
                  <a:srgbClr val="000000"/>
                </a:solidFill>
                <a:latin typeface="NEU-BZ-S92"/>
                <a:ea typeface="方正大雅宋简体"/>
                <a:cs typeface="Times New Roman" panose="02020603050405020304" pitchFamily="18" charset="0"/>
              </a:rPr>
              <a:t>基础巩固</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一、根据句意及所给提示填空</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.I will show you around the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现代的</a:t>
            </a:r>
            <a:r>
              <a:rPr lang="en-US" altLang="zh-CN" sz="2800">
                <a:solidFill>
                  <a:srgbClr val="000000"/>
                </a:solidFill>
                <a:latin typeface="Times New Roman" panose="02020603050405020304" pitchFamily="18" charset="0"/>
                <a:cs typeface="Times New Roman" panose="02020603050405020304" pitchFamily="18" charset="0"/>
              </a:rPr>
              <a:t>) museum.</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.The supermarket is full of</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美味的</a:t>
            </a:r>
            <a:r>
              <a:rPr lang="en-US" altLang="zh-CN" sz="2800">
                <a:solidFill>
                  <a:srgbClr val="000000"/>
                </a:solidFill>
                <a:latin typeface="Times New Roman" panose="02020603050405020304" pitchFamily="18" charset="0"/>
                <a:cs typeface="Times New Roman" panose="02020603050405020304" pitchFamily="18" charset="0"/>
              </a:rPr>
              <a:t>) food.</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.The idea</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听起来</a:t>
            </a:r>
            <a:r>
              <a:rPr lang="en-US" altLang="zh-CN" sz="2800">
                <a:solidFill>
                  <a:srgbClr val="000000"/>
                </a:solidFill>
                <a:latin typeface="Times New Roman" panose="02020603050405020304" pitchFamily="18" charset="0"/>
                <a:cs typeface="Times New Roman" panose="02020603050405020304" pitchFamily="18" charset="0"/>
              </a:rPr>
              <a:t>) great, and let’s play basketball!</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.My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座位</a:t>
            </a:r>
            <a:r>
              <a:rPr lang="en-US" altLang="zh-CN" sz="2800">
                <a:solidFill>
                  <a:srgbClr val="000000"/>
                </a:solidFill>
                <a:latin typeface="Times New Roman" panose="02020603050405020304" pitchFamily="18" charset="0"/>
                <a:cs typeface="Times New Roman" panose="02020603050405020304" pitchFamily="18" charset="0"/>
              </a:rPr>
              <a:t>) is next to the window, behind Li Hai’s.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.The twins are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s</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in appearance(</a:t>
            </a:r>
            <a:r>
              <a:rPr lang="zh-CN" altLang="zh-CN" sz="2800">
                <a:solidFill>
                  <a:srgbClr val="000000"/>
                </a:solidFill>
                <a:latin typeface="Times New Roman" panose="02020603050405020304" pitchFamily="18" charset="0"/>
                <a:cs typeface="Times New Roman" panose="02020603050405020304" pitchFamily="18" charset="0"/>
              </a:rPr>
              <a:t>外表</a:t>
            </a:r>
            <a:r>
              <a:rPr lang="en-US" altLang="zh-CN" sz="2800">
                <a:solidFill>
                  <a:srgbClr val="000000"/>
                </a:solidFill>
                <a:latin typeface="Times New Roman" panose="02020603050405020304" pitchFamily="18" charset="0"/>
                <a:cs typeface="Times New Roman" panose="02020603050405020304" pitchFamily="18" charset="0"/>
              </a:rPr>
              <a:t>), but they are different in many other ways.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15" name="矩形 14"/>
          <p:cNvSpPr>
            <a:spLocks noChangeAspect="1"/>
          </p:cNvSpPr>
          <p:nvPr/>
        </p:nvSpPr>
        <p:spPr>
          <a:xfrm>
            <a:off x="4973219" y="2227688"/>
            <a:ext cx="1317990"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modern</a:t>
            </a:r>
            <a:endParaRPr lang="zh-CN" altLang="en-US" sz="2800"/>
          </a:p>
        </p:txBody>
      </p:sp>
      <p:sp>
        <p:nvSpPr>
          <p:cNvPr id="16" name="矩形 15"/>
          <p:cNvSpPr>
            <a:spLocks noChangeAspect="1"/>
          </p:cNvSpPr>
          <p:nvPr/>
        </p:nvSpPr>
        <p:spPr>
          <a:xfrm>
            <a:off x="4778010" y="2779733"/>
            <a:ext cx="1478290"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delicious</a:t>
            </a:r>
            <a:endParaRPr lang="zh-CN" altLang="en-US" sz="2800"/>
          </a:p>
        </p:txBody>
      </p:sp>
      <p:sp>
        <p:nvSpPr>
          <p:cNvPr id="17" name="矩形 16"/>
          <p:cNvSpPr>
            <a:spLocks noChangeAspect="1"/>
          </p:cNvSpPr>
          <p:nvPr/>
        </p:nvSpPr>
        <p:spPr>
          <a:xfrm>
            <a:off x="2144689" y="3347762"/>
            <a:ext cx="1181734"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sounds</a:t>
            </a:r>
            <a:endParaRPr lang="zh-CN" altLang="en-US" sz="2800"/>
          </a:p>
        </p:txBody>
      </p:sp>
      <p:sp>
        <p:nvSpPr>
          <p:cNvPr id="18" name="矩形 17"/>
          <p:cNvSpPr>
            <a:spLocks noChangeAspect="1"/>
          </p:cNvSpPr>
          <p:nvPr/>
        </p:nvSpPr>
        <p:spPr>
          <a:xfrm>
            <a:off x="1553822" y="3899807"/>
            <a:ext cx="1099981"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seat</a:t>
            </a:r>
            <a:r>
              <a:rPr lang="zh-CN" altLang="en-US" sz="2800">
                <a:solidFill>
                  <a:srgbClr val="FF0000"/>
                </a:solidFill>
                <a:latin typeface="Times New Roman" panose="02020603050405020304" pitchFamily="18" charset="0"/>
              </a:rPr>
              <a:t>　</a:t>
            </a:r>
            <a:endParaRPr lang="zh-CN" altLang="en-US" sz="2800"/>
          </a:p>
        </p:txBody>
      </p:sp>
      <p:sp>
        <p:nvSpPr>
          <p:cNvPr id="19" name="矩形 18"/>
          <p:cNvSpPr>
            <a:spLocks noChangeAspect="1"/>
          </p:cNvSpPr>
          <p:nvPr/>
        </p:nvSpPr>
        <p:spPr>
          <a:xfrm>
            <a:off x="3177139" y="4467719"/>
            <a:ext cx="1180131"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similar</a:t>
            </a:r>
            <a:endParaRPr lang="zh-CN" altLang="en-US" sz="2800"/>
          </a:p>
        </p:txBody>
      </p:sp>
    </p:spTree>
    <p:extLst>
      <p:ext uri="{BB962C8B-B14F-4D97-AF65-F5344CB8AC3E}">
        <p14:creationId xmlns:p14="http://schemas.microsoft.com/office/powerpoint/2010/main" val="1448954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2"/>
                                        </p:tgtEl>
                                        <p:attrNameLst>
                                          <p:attrName>r</p:attrName>
                                        </p:attrNameLst>
                                      </p:cBhvr>
                                    </p:animRot>
                                    <p:animRot by="-240000">
                                      <p:cBhvr>
                                        <p:cTn id="7" dur="200" fill="hold">
                                          <p:stCondLst>
                                            <p:cond delay="200"/>
                                          </p:stCondLst>
                                        </p:cTn>
                                        <p:tgtEl>
                                          <p:spTgt spid="12"/>
                                        </p:tgtEl>
                                        <p:attrNameLst>
                                          <p:attrName>r</p:attrName>
                                        </p:attrNameLst>
                                      </p:cBhvr>
                                    </p:animRot>
                                    <p:animRot by="240000">
                                      <p:cBhvr>
                                        <p:cTn id="8" dur="200" fill="hold">
                                          <p:stCondLst>
                                            <p:cond delay="400"/>
                                          </p:stCondLst>
                                        </p:cTn>
                                        <p:tgtEl>
                                          <p:spTgt spid="12"/>
                                        </p:tgtEl>
                                        <p:attrNameLst>
                                          <p:attrName>r</p:attrName>
                                        </p:attrNameLst>
                                      </p:cBhvr>
                                    </p:animRot>
                                    <p:animRot by="-240000">
                                      <p:cBhvr>
                                        <p:cTn id="9" dur="200" fill="hold">
                                          <p:stCondLst>
                                            <p:cond delay="600"/>
                                          </p:stCondLst>
                                        </p:cTn>
                                        <p:tgtEl>
                                          <p:spTgt spid="12"/>
                                        </p:tgtEl>
                                        <p:attrNameLst>
                                          <p:attrName>r</p:attrName>
                                        </p:attrNameLst>
                                      </p:cBhvr>
                                    </p:animRot>
                                    <p:animRot by="120000">
                                      <p:cBhvr>
                                        <p:cTn id="10" dur="200" fill="hold">
                                          <p:stCondLst>
                                            <p:cond delay="800"/>
                                          </p:stCondLst>
                                        </p:cTn>
                                        <p:tgtEl>
                                          <p:spTgt spid="1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randombar(horizontal)">
                                      <p:cBhvr>
                                        <p:cTn id="15" dur="500"/>
                                        <p:tgtEl>
                                          <p:spTgt spid="15"/>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randombar(horizontal)">
                                      <p:cBhvr>
                                        <p:cTn id="20" dur="500"/>
                                        <p:tgtEl>
                                          <p:spTgt spid="16"/>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randombar(horizontal)">
                                      <p:cBhvr>
                                        <p:cTn id="25" dur="500"/>
                                        <p:tgtEl>
                                          <p:spTgt spid="17"/>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randombar(horizontal)">
                                      <p:cBhvr>
                                        <p:cTn id="30" dur="500"/>
                                        <p:tgtEl>
                                          <p:spTgt spid="18"/>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grpId="0" nodeType="click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randombar(horizontal)">
                                      <p:cBhvr>
                                        <p:cTn id="3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376101"/>
            <a:ext cx="6388287" cy="652486"/>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二、从方框中选词并用其适当形式填</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空</a:t>
            </a:r>
            <a:r>
              <a:rPr lang="en-US"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1028587"/>
            <a:ext cx="6118085" cy="652486"/>
          </a:xfrm>
          <a:prstGeom prst="rect">
            <a:avLst/>
          </a:prstGeom>
          <a:ln>
            <a:solidFill>
              <a:schemeClr val="tx1"/>
            </a:solidFill>
          </a:ln>
        </p:spPr>
        <p:txBody>
          <a:bodyPr wrap="none">
            <a:spAutoFit/>
          </a:bodyPr>
          <a:lstStyle/>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raise, amaze, bye for now, you, at </a:t>
            </a:r>
            <a:r>
              <a:rPr lang="en-US" altLang="zh-CN" sz="2800" smtClean="0">
                <a:solidFill>
                  <a:srgbClr val="000000"/>
                </a:solidFill>
                <a:latin typeface="Times New Roman" panose="02020603050405020304" pitchFamily="18" charset="0"/>
                <a:cs typeface="Times New Roman" panose="02020603050405020304" pitchFamily="18" charset="0"/>
              </a:rPr>
              <a:t>school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a:spLocks noChangeAspect="1"/>
          </p:cNvSpPr>
          <p:nvPr/>
        </p:nvSpPr>
        <p:spPr>
          <a:xfrm>
            <a:off x="381000" y="1681073"/>
            <a:ext cx="11430000" cy="401340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.How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it is to see so many beautiful flowers on the farm!</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.The school hopes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300,000 yuan to build a library.</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Fan Bin.I will meet you at the school gate.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—Bye, Ge Ming.See you tomorrow.</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.—Is the basketball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—No.My basketball is in my room.</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.I like watching them play football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5" name="矩形 4"/>
          <p:cNvSpPr>
            <a:spLocks noChangeAspect="1"/>
          </p:cNvSpPr>
          <p:nvPr/>
        </p:nvSpPr>
        <p:spPr>
          <a:xfrm>
            <a:off x="1682830" y="1650251"/>
            <a:ext cx="1757212"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amazing</a:t>
            </a:r>
            <a:r>
              <a:rPr lang="zh-CN" altLang="en-US" sz="2800">
                <a:solidFill>
                  <a:srgbClr val="FF0000"/>
                </a:solidFill>
                <a:latin typeface="Times New Roman" panose="02020603050405020304" pitchFamily="18" charset="0"/>
              </a:rPr>
              <a:t>　</a:t>
            </a:r>
            <a:endParaRPr lang="zh-CN" altLang="en-US" sz="2800"/>
          </a:p>
        </p:txBody>
      </p:sp>
      <p:sp>
        <p:nvSpPr>
          <p:cNvPr id="6" name="矩形 5"/>
          <p:cNvSpPr>
            <a:spLocks noChangeAspect="1"/>
          </p:cNvSpPr>
          <p:nvPr/>
        </p:nvSpPr>
        <p:spPr>
          <a:xfrm>
            <a:off x="3994516" y="2218163"/>
            <a:ext cx="1229824"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to raise</a:t>
            </a:r>
            <a:endParaRPr lang="zh-CN" altLang="en-US" sz="2800"/>
          </a:p>
        </p:txBody>
      </p:sp>
      <p:sp>
        <p:nvSpPr>
          <p:cNvPr id="7" name="矩形 6"/>
          <p:cNvSpPr>
            <a:spLocks noChangeAspect="1"/>
          </p:cNvSpPr>
          <p:nvPr/>
        </p:nvSpPr>
        <p:spPr>
          <a:xfrm>
            <a:off x="1169123" y="2790756"/>
            <a:ext cx="2339102"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Bye for now</a:t>
            </a:r>
            <a:r>
              <a:rPr lang="zh-CN" altLang="en-US" sz="2800">
                <a:solidFill>
                  <a:srgbClr val="FF0000"/>
                </a:solidFill>
                <a:latin typeface="Times New Roman" panose="02020603050405020304" pitchFamily="18" charset="0"/>
              </a:rPr>
              <a:t>　</a:t>
            </a:r>
            <a:endParaRPr lang="zh-CN" altLang="en-US" sz="2800"/>
          </a:p>
        </p:txBody>
      </p:sp>
      <p:sp>
        <p:nvSpPr>
          <p:cNvPr id="8" name="矩形 7"/>
          <p:cNvSpPr>
            <a:spLocks noChangeAspect="1"/>
          </p:cNvSpPr>
          <p:nvPr/>
        </p:nvSpPr>
        <p:spPr>
          <a:xfrm>
            <a:off x="3756898" y="3848995"/>
            <a:ext cx="982961"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yours</a:t>
            </a:r>
            <a:endParaRPr lang="zh-CN" altLang="en-US" sz="2800"/>
          </a:p>
        </p:txBody>
      </p:sp>
      <p:sp>
        <p:nvSpPr>
          <p:cNvPr id="9" name="矩形 8"/>
          <p:cNvSpPr>
            <a:spLocks noChangeAspect="1"/>
          </p:cNvSpPr>
          <p:nvPr/>
        </p:nvSpPr>
        <p:spPr>
          <a:xfrm>
            <a:off x="6499085" y="4999700"/>
            <a:ext cx="1468672"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at school</a:t>
            </a:r>
            <a:endParaRPr lang="zh-CN" altLang="en-US" sz="2800"/>
          </a:p>
        </p:txBody>
      </p:sp>
    </p:spTree>
    <p:extLst>
      <p:ext uri="{BB962C8B-B14F-4D97-AF65-F5344CB8AC3E}">
        <p14:creationId xmlns:p14="http://schemas.microsoft.com/office/powerpoint/2010/main" val="2522695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randombar(horizont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randombar(horizontal)">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randombar(horizontal)">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randombar(horizontal)">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443955"/>
            <a:ext cx="11430000" cy="1152367"/>
          </a:xfrm>
          <a:prstGeom prst="rect">
            <a:avLst/>
          </a:prstGeom>
        </p:spPr>
        <p:txBody>
          <a:bodyPr>
            <a:spAutoFit/>
          </a:bodyPr>
          <a:lstStyle/>
          <a:p>
            <a:pPr algn="ctr">
              <a:lnSpc>
                <a:spcPct val="130000"/>
              </a:lnSpc>
              <a:spcAft>
                <a:spcPts val="0"/>
              </a:spcAft>
              <a:tabLst>
                <a:tab pos="1188085" algn="l"/>
                <a:tab pos="2163445" algn="l"/>
                <a:tab pos="3142615" algn="l"/>
                <a:tab pos="4190365" algn="l"/>
              </a:tabLst>
            </a:pPr>
            <a:r>
              <a:rPr lang="zh-CN" altLang="zh-CN" sz="2800">
                <a:solidFill>
                  <a:srgbClr val="000000"/>
                </a:solidFill>
                <a:latin typeface="NEU-BZ-S92"/>
                <a:ea typeface="方正大雅宋简体"/>
                <a:cs typeface="Times New Roman" panose="02020603050405020304" pitchFamily="18" charset="0"/>
              </a:rPr>
              <a:t>能力提升</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三、根据图片提示</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 </a:t>
            </a: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补全对话</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pic>
        <p:nvPicPr>
          <p:cNvPr id="3" name="25EG05.eps" descr="id:2147492864;FounderCES"/>
          <p:cNvPicPr/>
          <p:nvPr/>
        </p:nvPicPr>
        <p:blipFill>
          <a:blip r:embed="rId2">
            <a:clrChange>
              <a:clrFrom>
                <a:srgbClr val="FFFFFF"/>
              </a:clrFrom>
              <a:clrTo>
                <a:srgbClr val="FFFFFF">
                  <a:alpha val="0"/>
                </a:srgbClr>
              </a:clrTo>
            </a:clrChange>
          </a:blip>
          <a:stretch>
            <a:fillRect/>
          </a:stretch>
        </p:blipFill>
        <p:spPr>
          <a:xfrm>
            <a:off x="4137093" y="1746554"/>
            <a:ext cx="4369910" cy="2295192"/>
          </a:xfrm>
          <a:prstGeom prst="rect">
            <a:avLst/>
          </a:prstGeom>
        </p:spPr>
      </p:pic>
      <p:sp>
        <p:nvSpPr>
          <p:cNvPr id="4" name="矩形 3"/>
          <p:cNvSpPr>
            <a:spLocks noChangeAspect="1"/>
          </p:cNvSpPr>
          <p:nvPr/>
        </p:nvSpPr>
        <p:spPr>
          <a:xfrm>
            <a:off x="381000" y="4191978"/>
            <a:ext cx="11430000" cy="121264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smtClean="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—Yes, I like it very much.</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5" name="矩形 4"/>
          <p:cNvSpPr>
            <a:spLocks noChangeAspect="1"/>
          </p:cNvSpPr>
          <p:nvPr/>
        </p:nvSpPr>
        <p:spPr>
          <a:xfrm>
            <a:off x="1506858" y="4130334"/>
            <a:ext cx="2763898"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Do you like </a:t>
            </a:r>
            <a:r>
              <a:rPr lang="en-US" altLang="zh-CN" sz="2800" i="1">
                <a:solidFill>
                  <a:srgbClr val="FF0000"/>
                </a:solidFill>
                <a:latin typeface="Times New Roman" panose="02020603050405020304" pitchFamily="18" charset="0"/>
              </a:rPr>
              <a:t>jiaozi</a:t>
            </a:r>
            <a:endParaRPr lang="zh-CN" altLang="en-US" sz="2800" i="1"/>
          </a:p>
        </p:txBody>
      </p:sp>
    </p:spTree>
    <p:extLst>
      <p:ext uri="{BB962C8B-B14F-4D97-AF65-F5344CB8AC3E}">
        <p14:creationId xmlns:p14="http://schemas.microsoft.com/office/powerpoint/2010/main" val="2066688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25EG43.eps" descr="id:2147492871;FounderCES"/>
          <p:cNvPicPr/>
          <p:nvPr/>
        </p:nvPicPr>
        <p:blipFill>
          <a:blip r:embed="rId2">
            <a:clrChange>
              <a:clrFrom>
                <a:srgbClr val="FFFFFF"/>
              </a:clrFrom>
              <a:clrTo>
                <a:srgbClr val="FFFFFF">
                  <a:alpha val="0"/>
                </a:srgbClr>
              </a:clrTo>
            </a:clrChange>
          </a:blip>
          <a:stretch>
            <a:fillRect/>
          </a:stretch>
        </p:blipFill>
        <p:spPr>
          <a:xfrm>
            <a:off x="5046783" y="298949"/>
            <a:ext cx="2597190" cy="1840243"/>
          </a:xfrm>
          <a:prstGeom prst="rect">
            <a:avLst/>
          </a:prstGeom>
        </p:spPr>
      </p:pic>
      <p:sp>
        <p:nvSpPr>
          <p:cNvPr id="3" name="矩形 2"/>
          <p:cNvSpPr>
            <a:spLocks noChangeAspect="1"/>
          </p:cNvSpPr>
          <p:nvPr/>
        </p:nvSpPr>
        <p:spPr>
          <a:xfrm>
            <a:off x="381000" y="2139192"/>
            <a:ext cx="11430000" cy="121264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smtClean="0">
                <a:solidFill>
                  <a:srgbClr val="000000"/>
                </a:solidFill>
                <a:latin typeface="Times New Roman" panose="02020603050405020304" pitchFamily="18" charset="0"/>
                <a:cs typeface="Times New Roman" panose="02020603050405020304" pitchFamily="18" charset="0"/>
              </a:rPr>
              <a: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—It’s big, clean and beautiful.</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pic>
        <p:nvPicPr>
          <p:cNvPr id="4" name="25EG06.eps" descr="id:2147492878;FounderCES"/>
          <p:cNvPicPr/>
          <p:nvPr/>
        </p:nvPicPr>
        <p:blipFill>
          <a:blip r:embed="rId3">
            <a:clrChange>
              <a:clrFrom>
                <a:srgbClr val="FFFFFF"/>
              </a:clrFrom>
              <a:clrTo>
                <a:srgbClr val="FFFFFF">
                  <a:alpha val="0"/>
                </a:srgbClr>
              </a:clrTo>
            </a:clrChange>
          </a:blip>
          <a:stretch>
            <a:fillRect/>
          </a:stretch>
        </p:blipFill>
        <p:spPr>
          <a:xfrm>
            <a:off x="4950855" y="3150140"/>
            <a:ext cx="2789045" cy="1658590"/>
          </a:xfrm>
          <a:prstGeom prst="rect">
            <a:avLst/>
          </a:prstGeom>
        </p:spPr>
      </p:pic>
      <p:sp>
        <p:nvSpPr>
          <p:cNvPr id="5" name="矩形 4"/>
          <p:cNvSpPr>
            <a:spLocks noChangeAspect="1"/>
          </p:cNvSpPr>
          <p:nvPr/>
        </p:nvSpPr>
        <p:spPr>
          <a:xfrm>
            <a:off x="381000" y="4872118"/>
            <a:ext cx="11430000" cy="121264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.—Where do you play sports?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smtClean="0">
                <a:solidFill>
                  <a:srgbClr val="000000"/>
                </a:solidFill>
                <a:latin typeface="Times New Roman" panose="02020603050405020304" pitchFamily="18" charset="0"/>
                <a:cs typeface="Times New Roman" panose="02020603050405020304" pitchFamily="18" charset="0"/>
              </a:rPr>
              <a: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6" name="矩形 5"/>
          <p:cNvSpPr>
            <a:spLocks noChangeAspect="1"/>
          </p:cNvSpPr>
          <p:nvPr/>
        </p:nvSpPr>
        <p:spPr>
          <a:xfrm>
            <a:off x="1331943" y="2065229"/>
            <a:ext cx="3601692"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What’s your school like</a:t>
            </a:r>
            <a:endParaRPr lang="zh-CN" altLang="en-US" sz="2800" i="1"/>
          </a:p>
        </p:txBody>
      </p:sp>
      <p:sp>
        <p:nvSpPr>
          <p:cNvPr id="7" name="矩形 6"/>
          <p:cNvSpPr>
            <a:spLocks noChangeAspect="1"/>
          </p:cNvSpPr>
          <p:nvPr/>
        </p:nvSpPr>
        <p:spPr>
          <a:xfrm>
            <a:off x="1013444" y="5383782"/>
            <a:ext cx="7738144"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We play sports on the sports field/On the sports field</a:t>
            </a:r>
            <a:endParaRPr lang="zh-CN" altLang="en-US" sz="2800" i="1"/>
          </a:p>
        </p:txBody>
      </p:sp>
    </p:spTree>
    <p:extLst>
      <p:ext uri="{BB962C8B-B14F-4D97-AF65-F5344CB8AC3E}">
        <p14:creationId xmlns:p14="http://schemas.microsoft.com/office/powerpoint/2010/main" val="2700472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randombar(horizontal)">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330093"/>
            <a:ext cx="11430000" cy="5633593"/>
          </a:xfrm>
          <a:prstGeom prst="rect">
            <a:avLst/>
          </a:prstGeom>
        </p:spPr>
        <p:txBody>
          <a:bodyPr>
            <a:spAutoFit/>
          </a:bodyPr>
          <a:lstStyle/>
          <a:p>
            <a:pPr algn="ctr">
              <a:lnSpc>
                <a:spcPct val="130000"/>
              </a:lnSpc>
              <a:spcAft>
                <a:spcPts val="0"/>
              </a:spcAft>
              <a:tabLst>
                <a:tab pos="1188085" algn="l"/>
                <a:tab pos="2163445" algn="l"/>
                <a:tab pos="3142615" algn="l"/>
                <a:tab pos="4190365" algn="l"/>
              </a:tabLst>
            </a:pPr>
            <a:r>
              <a:rPr lang="zh-CN" altLang="zh-CN" sz="2800">
                <a:solidFill>
                  <a:srgbClr val="000000"/>
                </a:solidFill>
                <a:latin typeface="NEU-BZ-S92"/>
                <a:ea typeface="方正大雅宋简体"/>
                <a:cs typeface="Times New Roman" panose="02020603050405020304" pitchFamily="18" charset="0"/>
              </a:rPr>
              <a:t>思维拓展</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四、阅读理解</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 Good afternoon, I am Mike.Here is the map of my school.It is not a very big school.It has 600 students.There are twenty boys and fifteen girls in my class.My classroom is next to the teachers’ office.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The library is between the classroom and the gym.Near the gym there is a dining hall. A lot of students have lunch in the dining hall.</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The computer room is next to the science lab.We do experiments in the science lab once a week,and go to the computer room on Wednesdays for computer lessons.I like computers.</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4596616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818017"/>
            <a:ext cx="11430000" cy="1712520"/>
          </a:xfrm>
          <a:prstGeom prst="rect">
            <a:avLst/>
          </a:prstGeom>
        </p:spPr>
        <p:txBody>
          <a:bodyPr>
            <a:spAutoFit/>
          </a:bodyPr>
          <a:lstStyle/>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After school, we play on the sports field.My friend Tony plays football there.He is in the school football team.I am in the school basketball team.We play basketball in the gym.I like my school.</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4738564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522626"/>
            <a:ext cx="11430000" cy="569386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.How many students are there in Mike’s class?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A.15.</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smtClean="0">
                <a:solidFill>
                  <a:srgbClr val="000000"/>
                </a:solidFill>
                <a:latin typeface="Times New Roman" panose="02020603050405020304" pitchFamily="18" charset="0"/>
                <a:cs typeface="Times New Roman" panose="02020603050405020304" pitchFamily="18" charset="0"/>
              </a:rPr>
              <a:t>	B.20.		C.35</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smtClean="0">
                <a:solidFill>
                  <a:srgbClr val="000000"/>
                </a:solidFill>
                <a:latin typeface="Times New Roman" panose="02020603050405020304" pitchFamily="18" charset="0"/>
                <a:cs typeface="Times New Roman" panose="02020603050405020304" pitchFamily="18" charset="0"/>
              </a:rPr>
              <a:t>	D.600</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.What is between the classroom and the gym?</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A.The library.	</a:t>
            </a:r>
            <a:r>
              <a:rPr lang="en-US" altLang="zh-CN" sz="2800" smtClean="0">
                <a:solidFill>
                  <a:srgbClr val="000000"/>
                </a:solidFill>
                <a:latin typeface="Times New Roman" panose="02020603050405020304" pitchFamily="18" charset="0"/>
                <a:cs typeface="Times New Roman" panose="02020603050405020304" pitchFamily="18" charset="0"/>
              </a:rPr>
              <a:t>	B.The </a:t>
            </a:r>
            <a:r>
              <a:rPr lang="en-US" altLang="zh-CN" sz="2800">
                <a:solidFill>
                  <a:srgbClr val="000000"/>
                </a:solidFill>
                <a:latin typeface="Times New Roman" panose="02020603050405020304" pitchFamily="18" charset="0"/>
                <a:cs typeface="Times New Roman" panose="02020603050405020304" pitchFamily="18" charset="0"/>
              </a:rPr>
              <a:t>teachers’ office.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C.The dining hall.	D.The science lab.</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.Where do a lot of students have lunch?</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A.In the classroom.</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B.In the dining hall.</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C.In the computer room.</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D.On the sports field.</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7336006" y="625378"/>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C</a:t>
            </a:r>
            <a:endParaRPr lang="zh-CN" altLang="en-US" sz="2800"/>
          </a:p>
        </p:txBody>
      </p:sp>
      <p:sp>
        <p:nvSpPr>
          <p:cNvPr id="4" name="矩形 3"/>
          <p:cNvSpPr/>
          <p:nvPr/>
        </p:nvSpPr>
        <p:spPr>
          <a:xfrm>
            <a:off x="7264087" y="1714439"/>
            <a:ext cx="444352"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A</a:t>
            </a:r>
            <a:endParaRPr lang="zh-CN" altLang="en-US" sz="2800"/>
          </a:p>
        </p:txBody>
      </p:sp>
      <p:sp>
        <p:nvSpPr>
          <p:cNvPr id="5" name="矩形 4"/>
          <p:cNvSpPr/>
          <p:nvPr/>
        </p:nvSpPr>
        <p:spPr>
          <a:xfrm>
            <a:off x="6411332" y="3378488"/>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B</a:t>
            </a:r>
            <a:endParaRPr lang="zh-CN" altLang="en-US" sz="2800"/>
          </a:p>
        </p:txBody>
      </p:sp>
    </p:spTree>
    <p:extLst>
      <p:ext uri="{BB962C8B-B14F-4D97-AF65-F5344CB8AC3E}">
        <p14:creationId xmlns:p14="http://schemas.microsoft.com/office/powerpoint/2010/main" val="15121734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890246"/>
            <a:ext cx="11430000" cy="451328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.When does Mike have computer lessons?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A.On Mondays.	B.On Tuesdays.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C.On Wednesdays.	D.On Fridays.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.What can we know from the passage?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A.Mike’s school is very big.</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B.The computer room is next to the library.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C.Mike does experiments in the science lab twice a week.</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D.Mike is in the school basketball team.</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6709282" y="974335"/>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C</a:t>
            </a:r>
            <a:endParaRPr lang="zh-CN" altLang="en-US" sz="2800"/>
          </a:p>
        </p:txBody>
      </p:sp>
      <p:sp>
        <p:nvSpPr>
          <p:cNvPr id="4" name="矩形 3"/>
          <p:cNvSpPr/>
          <p:nvPr/>
        </p:nvSpPr>
        <p:spPr>
          <a:xfrm>
            <a:off x="6285768" y="2623669"/>
            <a:ext cx="444352"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D</a:t>
            </a:r>
            <a:endParaRPr lang="zh-CN" altLang="en-US" sz="2800"/>
          </a:p>
        </p:txBody>
      </p:sp>
    </p:spTree>
    <p:extLst>
      <p:ext uri="{BB962C8B-B14F-4D97-AF65-F5344CB8AC3E}">
        <p14:creationId xmlns:p14="http://schemas.microsoft.com/office/powerpoint/2010/main" val="1721896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048210" y="1371742"/>
            <a:ext cx="5714606" cy="2957989"/>
          </a:xfrm>
          <a:prstGeom prst="rect">
            <a:avLst/>
          </a:prstGeom>
          <a:gradFill>
            <a:gsLst>
              <a:gs pos="47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glow rad="533400">
              <a:schemeClr val="accent1">
                <a:alpha val="40000"/>
              </a:schemeClr>
            </a:glow>
            <a:outerShdw blurRad="50800" dist="50800" dir="3720000" algn="ctr" rotWithShape="0">
              <a:srgbClr val="000000">
                <a:alpha val="43137"/>
              </a:srgbClr>
            </a:outerShdw>
            <a:reflection endPos="0" dist="50800" dir="5400000" sy="-100000" algn="bl" rotWithShape="0"/>
            <a:softEdge rad="127000"/>
          </a:effectLst>
        </p:spPr>
        <p:txBody>
          <a:bodyPr wrap="square" rtlCol="0">
            <a:spAutoFit/>
          </a:bodyPr>
          <a:lstStyle/>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练习结束，</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少年加油！</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288327014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4500417" y="336338"/>
            <a:ext cx="2646878" cy="1107996"/>
          </a:xfrm>
          <a:prstGeom prst="rect">
            <a:avLst/>
          </a:prstGeom>
          <a:noFill/>
        </p:spPr>
        <p:txBody>
          <a:bodyPr wrap="none" lIns="91440" tIns="45720" rIns="91440" bIns="45720">
            <a:spAutoFit/>
            <a:scene3d>
              <a:camera prst="obliqueTopLeft"/>
              <a:lightRig rig="threePt" dir="t"/>
            </a:scene3d>
          </a:bodyPr>
          <a:lstStyle/>
          <a:p>
            <a:pPr algn="ctr"/>
            <a:r>
              <a:rPr lang="zh-CN" altLang="en-US" sz="6600" b="1" dirty="0" smtClean="0">
                <a:ln w="22225">
                  <a:solidFill>
                    <a:schemeClr val="accent2"/>
                  </a:solidFill>
                  <a:prstDash val="solid"/>
                </a:ln>
                <a:solidFill>
                  <a:srgbClr val="FFFF00"/>
                </a:solidFill>
                <a:effectLst>
                  <a:outerShdw blurRad="60007" dist="310007" dir="7680000" sy="30000" kx="1300200" algn="ctr" rotWithShape="0">
                    <a:prstClr val="black">
                      <a:alpha val="32000"/>
                    </a:prstClr>
                  </a:outerShdw>
                </a:effectLst>
              </a:rPr>
              <a:t>目    录</a:t>
            </a:r>
            <a:endParaRPr lang="zh-CN" altLang="en-US" sz="6600" b="1" cap="none" spc="0" dirty="0">
              <a:ln w="22225">
                <a:solidFill>
                  <a:schemeClr val="accent2"/>
                </a:solidFill>
                <a:prstDash val="solid"/>
              </a:ln>
              <a:solidFill>
                <a:srgbClr val="FFFF00"/>
              </a:solidFill>
              <a:effectLst>
                <a:outerShdw blurRad="60007" dist="310007" dir="7680000" sy="30000" kx="1300200" algn="ctr" rotWithShape="0">
                  <a:prstClr val="black">
                    <a:alpha val="32000"/>
                  </a:prstClr>
                </a:outerShdw>
              </a:effectLst>
            </a:endParaRPr>
          </a:p>
        </p:txBody>
      </p:sp>
      <p:sp>
        <p:nvSpPr>
          <p:cNvPr id="25" name="圆角矩形 24">
            <a:hlinkClick r:id="rId2" action="ppaction://hlinksldjump"/>
          </p:cNvPr>
          <p:cNvSpPr/>
          <p:nvPr/>
        </p:nvSpPr>
        <p:spPr>
          <a:xfrm>
            <a:off x="1511184" y="1992087"/>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latin typeface="华文隶书" panose="02010800040101010101" pitchFamily="2" charset="-122"/>
                <a:ea typeface="华文隶书" panose="02010800040101010101" pitchFamily="2" charset="-122"/>
              </a:rPr>
              <a:t>基础</a:t>
            </a:r>
            <a:r>
              <a:rPr lang="en-US" altLang="zh-CN" sz="3600" smtClean="0">
                <a:latin typeface="华文隶书" panose="02010800040101010101" pitchFamily="2" charset="-122"/>
                <a:ea typeface="华文隶书" panose="02010800040101010101" pitchFamily="2" charset="-122"/>
              </a:rPr>
              <a:t>•</a:t>
            </a:r>
            <a:r>
              <a:rPr lang="zh-CN" altLang="en-US" sz="3600" smtClean="0">
                <a:latin typeface="华文隶书" panose="02010800040101010101" pitchFamily="2" charset="-122"/>
                <a:ea typeface="华文隶书" panose="02010800040101010101" pitchFamily="2" charset="-122"/>
              </a:rPr>
              <a:t>自主预习</a:t>
            </a:r>
            <a:endParaRPr lang="zh-CN" altLang="en-US" sz="3600" dirty="0">
              <a:latin typeface="华文隶书" panose="02010800040101010101" pitchFamily="2" charset="-122"/>
              <a:ea typeface="华文隶书" panose="02010800040101010101" pitchFamily="2" charset="-122"/>
            </a:endParaRPr>
          </a:p>
        </p:txBody>
      </p:sp>
      <p:sp>
        <p:nvSpPr>
          <p:cNvPr id="26" name="圆角矩形 25">
            <a:hlinkClick r:id="rId3" action="ppaction://hlinksldjump"/>
          </p:cNvPr>
          <p:cNvSpPr/>
          <p:nvPr/>
        </p:nvSpPr>
        <p:spPr>
          <a:xfrm>
            <a:off x="3877699" y="3225639"/>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latin typeface="华文隶书" panose="02010800040101010101" pitchFamily="2" charset="-122"/>
                <a:ea typeface="华文隶书" panose="02010800040101010101" pitchFamily="2" charset="-122"/>
              </a:rPr>
              <a:t>探究</a:t>
            </a:r>
            <a:r>
              <a:rPr lang="en-US" altLang="zh-CN" sz="3600" smtClean="0">
                <a:latin typeface="华文隶书" panose="02010800040101010101" pitchFamily="2" charset="-122"/>
                <a:ea typeface="华文隶书" panose="02010800040101010101" pitchFamily="2" charset="-122"/>
              </a:rPr>
              <a:t>•</a:t>
            </a:r>
            <a:r>
              <a:rPr lang="zh-CN" altLang="en-US" sz="3600" smtClean="0">
                <a:latin typeface="华文隶书" panose="02010800040101010101" pitchFamily="2" charset="-122"/>
                <a:ea typeface="华文隶书" panose="02010800040101010101" pitchFamily="2" charset="-122"/>
              </a:rPr>
              <a:t>重难解析</a:t>
            </a:r>
            <a:endParaRPr lang="zh-CN" altLang="en-US" sz="3600" dirty="0">
              <a:latin typeface="华文隶书" panose="02010800040101010101" pitchFamily="2" charset="-122"/>
              <a:ea typeface="华文隶书" panose="02010800040101010101" pitchFamily="2" charset="-122"/>
            </a:endParaRPr>
          </a:p>
        </p:txBody>
      </p:sp>
      <p:sp>
        <p:nvSpPr>
          <p:cNvPr id="5" name="圆角矩形 4">
            <a:hlinkClick r:id="rId4" action="ppaction://hlinksldjump"/>
          </p:cNvPr>
          <p:cNvSpPr/>
          <p:nvPr/>
        </p:nvSpPr>
        <p:spPr>
          <a:xfrm>
            <a:off x="6477060" y="4459191"/>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a:latin typeface="华文隶书" panose="02010800040101010101" pitchFamily="2" charset="-122"/>
                <a:ea typeface="华文隶书" panose="02010800040101010101" pitchFamily="2" charset="-122"/>
              </a:rPr>
              <a:t>作业</a:t>
            </a:r>
            <a:r>
              <a:rPr lang="en-US" altLang="zh-CN" sz="3600">
                <a:latin typeface="华文隶书" panose="02010800040101010101" pitchFamily="2" charset="-122"/>
                <a:ea typeface="华文隶书" panose="02010800040101010101" pitchFamily="2" charset="-122"/>
              </a:rPr>
              <a:t>•</a:t>
            </a:r>
            <a:r>
              <a:rPr lang="zh-CN" altLang="en-US" sz="3600">
                <a:latin typeface="华文隶书" panose="02010800040101010101" pitchFamily="2" charset="-122"/>
                <a:ea typeface="华文隶书" panose="02010800040101010101" pitchFamily="2" charset="-122"/>
              </a:rPr>
              <a:t>进阶演练</a:t>
            </a:r>
            <a:endParaRPr lang="zh-CN" altLang="en-US" sz="3600" dirty="0">
              <a:latin typeface="华文隶书" panose="02010800040101010101" pitchFamily="2" charset="-122"/>
              <a:ea typeface="华文隶书" panose="02010800040101010101" pitchFamily="2" charset="-122"/>
            </a:endParaRPr>
          </a:p>
        </p:txBody>
      </p:sp>
    </p:spTree>
    <p:extLst>
      <p:ext uri="{BB962C8B-B14F-4D97-AF65-F5344CB8AC3E}">
        <p14:creationId xmlns:p14="http://schemas.microsoft.com/office/powerpoint/2010/main" val="16220331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81000" y="209677"/>
            <a:ext cx="11430001" cy="577785"/>
            <a:chOff x="381000" y="209677"/>
            <a:chExt cx="11430001" cy="577785"/>
          </a:xfrm>
        </p:grpSpPr>
        <p:grpSp>
          <p:nvGrpSpPr>
            <p:cNvPr id="8" name="组合 7"/>
            <p:cNvGrpSpPr/>
            <p:nvPr userDrawn="1"/>
          </p:nvGrpSpPr>
          <p:grpSpPr>
            <a:xfrm>
              <a:off x="381000" y="209677"/>
              <a:ext cx="771985" cy="577785"/>
              <a:chOff x="7201355" y="2798675"/>
              <a:chExt cx="771985" cy="577785"/>
            </a:xfrm>
          </p:grpSpPr>
          <p:sp>
            <p:nvSpPr>
              <p:cNvPr id="10" name="平行四边形 9"/>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3622979" y="103386"/>
            <a:ext cx="5746402" cy="669887"/>
            <a:chOff x="3606630" y="897473"/>
            <a:chExt cx="4749093" cy="669887"/>
          </a:xfrm>
        </p:grpSpPr>
        <p:pic>
          <p:nvPicPr>
            <p:cNvPr id="16" name="图片 15" descr="阴影"/>
            <p:cNvPicPr>
              <a:picLocks noChangeAspect="1"/>
            </p:cNvPicPr>
            <p:nvPr/>
          </p:nvPicPr>
          <p:blipFill>
            <a:blip r:embed="rId3"/>
            <a:stretch>
              <a:fillRect/>
            </a:stretch>
          </p:blipFill>
          <p:spPr>
            <a:xfrm>
              <a:off x="3606630" y="897473"/>
              <a:ext cx="4749093" cy="669887"/>
            </a:xfrm>
            <a:prstGeom prst="rect">
              <a:avLst/>
            </a:prstGeom>
          </p:spPr>
        </p:pic>
        <p:sp>
          <p:nvSpPr>
            <p:cNvPr id="17" name="文本框 16"/>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基础</a:t>
              </a:r>
              <a:r>
                <a:rPr lang="en-US" altLang="zh-CN" sz="3200" smtClean="0">
                  <a:solidFill>
                    <a:schemeClr val="accent2"/>
                  </a:solidFill>
                  <a:latin typeface="华文隶书" panose="02010800040101010101" pitchFamily="2" charset="-122"/>
                  <a:ea typeface="华文隶书" panose="02010800040101010101" pitchFamily="2" charset="-122"/>
                </a:rPr>
                <a:t>•</a:t>
              </a:r>
              <a:r>
                <a:rPr lang="zh-CN" altLang="en-US" sz="3200" smtClean="0">
                  <a:solidFill>
                    <a:schemeClr val="accent2"/>
                  </a:solidFill>
                  <a:latin typeface="华文隶书" panose="02010800040101010101" pitchFamily="2" charset="-122"/>
                  <a:ea typeface="华文隶书" panose="02010800040101010101" pitchFamily="2" charset="-122"/>
                </a:rPr>
                <a:t>自主预习</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979096"/>
            <a:ext cx="4233851" cy="652486"/>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根据提示填写适当的单</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词</a:t>
            </a:r>
            <a:r>
              <a:rPr lang="en-US"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graphicFrame>
        <p:nvGraphicFramePr>
          <p:cNvPr id="3" name="对象 2"/>
          <p:cNvGraphicFramePr>
            <a:graphicFrameLocks noChangeAspect="1"/>
          </p:cNvGraphicFramePr>
          <p:nvPr>
            <p:extLst>
              <p:ext uri="{D42A27DB-BD31-4B8C-83A1-F6EECF244321}">
                <p14:modId xmlns:p14="http://schemas.microsoft.com/office/powerpoint/2010/main" val="2825049968"/>
              </p:ext>
            </p:extLst>
          </p:nvPr>
        </p:nvGraphicFramePr>
        <p:xfrm>
          <a:off x="458424" y="1631582"/>
          <a:ext cx="11275153" cy="3966863"/>
        </p:xfrm>
        <a:graphic>
          <a:graphicData uri="http://schemas.openxmlformats.org/presentationml/2006/ole">
            <mc:AlternateContent xmlns:mc="http://schemas.openxmlformats.org/markup-compatibility/2006">
              <mc:Choice xmlns:v="urn:schemas-microsoft-com:vml" Requires="v">
                <p:oleObj spid="_x0000_s2067" name="文档" r:id="rId5" imgW="4510061" imgH="1586745" progId="Word.Document.12">
                  <p:embed/>
                </p:oleObj>
              </mc:Choice>
              <mc:Fallback>
                <p:oleObj name="文档" r:id="rId5" imgW="4510061" imgH="1586745" progId="Word.Document.12">
                  <p:embed/>
                  <p:pic>
                    <p:nvPicPr>
                      <p:cNvPr id="0" name=""/>
                      <p:cNvPicPr/>
                      <p:nvPr/>
                    </p:nvPicPr>
                    <p:blipFill>
                      <a:blip r:embed="rId6"/>
                      <a:stretch>
                        <a:fillRect/>
                      </a:stretch>
                    </p:blipFill>
                    <p:spPr>
                      <a:xfrm>
                        <a:off x="458424" y="1631582"/>
                        <a:ext cx="11275153" cy="3966863"/>
                      </a:xfrm>
                      <a:prstGeom prst="rect">
                        <a:avLst/>
                      </a:prstGeom>
                    </p:spPr>
                  </p:pic>
                </p:oleObj>
              </mc:Fallback>
            </mc:AlternateContent>
          </a:graphicData>
        </a:graphic>
      </p:graphicFrame>
      <p:sp>
        <p:nvSpPr>
          <p:cNvPr id="14" name="矩形 13"/>
          <p:cNvSpPr>
            <a:spLocks noChangeAspect="1"/>
          </p:cNvSpPr>
          <p:nvPr/>
        </p:nvSpPr>
        <p:spPr>
          <a:xfrm>
            <a:off x="3836830" y="2340264"/>
            <a:ext cx="1459054"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beautiful</a:t>
            </a:r>
            <a:endParaRPr lang="zh-CN" altLang="en-US" sz="2800"/>
          </a:p>
        </p:txBody>
      </p:sp>
      <p:sp>
        <p:nvSpPr>
          <p:cNvPr id="18" name="矩形 17"/>
          <p:cNvSpPr>
            <a:spLocks noChangeAspect="1"/>
          </p:cNvSpPr>
          <p:nvPr/>
        </p:nvSpPr>
        <p:spPr>
          <a:xfrm>
            <a:off x="3885324" y="4282080"/>
            <a:ext cx="894732"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large</a:t>
            </a:r>
            <a:endParaRPr lang="zh-CN" altLang="en-US" sz="2800"/>
          </a:p>
        </p:txBody>
      </p:sp>
    </p:spTree>
    <p:extLst>
      <p:ext uri="{BB962C8B-B14F-4D97-AF65-F5344CB8AC3E}">
        <p14:creationId xmlns:p14="http://schemas.microsoft.com/office/powerpoint/2010/main" val="202415493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5"/>
                                        </p:tgtEl>
                                        <p:attrNameLst>
                                          <p:attrName>r</p:attrName>
                                        </p:attrNameLst>
                                      </p:cBhvr>
                                    </p:animRot>
                                    <p:animRot by="-240000">
                                      <p:cBhvr>
                                        <p:cTn id="7" dur="200" fill="hold">
                                          <p:stCondLst>
                                            <p:cond delay="200"/>
                                          </p:stCondLst>
                                        </p:cTn>
                                        <p:tgtEl>
                                          <p:spTgt spid="15"/>
                                        </p:tgtEl>
                                        <p:attrNameLst>
                                          <p:attrName>r</p:attrName>
                                        </p:attrNameLst>
                                      </p:cBhvr>
                                    </p:animRot>
                                    <p:animRot by="240000">
                                      <p:cBhvr>
                                        <p:cTn id="8" dur="200" fill="hold">
                                          <p:stCondLst>
                                            <p:cond delay="400"/>
                                          </p:stCondLst>
                                        </p:cTn>
                                        <p:tgtEl>
                                          <p:spTgt spid="15"/>
                                        </p:tgtEl>
                                        <p:attrNameLst>
                                          <p:attrName>r</p:attrName>
                                        </p:attrNameLst>
                                      </p:cBhvr>
                                    </p:animRot>
                                    <p:animRot by="-240000">
                                      <p:cBhvr>
                                        <p:cTn id="9" dur="200" fill="hold">
                                          <p:stCondLst>
                                            <p:cond delay="600"/>
                                          </p:stCondLst>
                                        </p:cTn>
                                        <p:tgtEl>
                                          <p:spTgt spid="15"/>
                                        </p:tgtEl>
                                        <p:attrNameLst>
                                          <p:attrName>r</p:attrName>
                                        </p:attrNameLst>
                                      </p:cBhvr>
                                    </p:animRot>
                                    <p:animRot by="120000">
                                      <p:cBhvr>
                                        <p:cTn id="10" dur="200" fill="hold">
                                          <p:stCondLst>
                                            <p:cond delay="800"/>
                                          </p:stCondLst>
                                        </p:cTn>
                                        <p:tgtEl>
                                          <p:spTgt spid="15"/>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randombar(horizontal)">
                                      <p:cBhvr>
                                        <p:cTn id="15" dur="500"/>
                                        <p:tgtEl>
                                          <p:spTgt spid="14"/>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randombar(horizontal)">
                                      <p:cBhvr>
                                        <p:cTn id="2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对象 1"/>
          <p:cNvGraphicFramePr>
            <a:graphicFrameLocks noChangeAspect="1"/>
          </p:cNvGraphicFramePr>
          <p:nvPr>
            <p:extLst>
              <p:ext uri="{D42A27DB-BD31-4B8C-83A1-F6EECF244321}">
                <p14:modId xmlns:p14="http://schemas.microsoft.com/office/powerpoint/2010/main" val="2884728115"/>
              </p:ext>
            </p:extLst>
          </p:nvPr>
        </p:nvGraphicFramePr>
        <p:xfrm>
          <a:off x="458424" y="787743"/>
          <a:ext cx="11275153" cy="5454323"/>
        </p:xfrm>
        <a:graphic>
          <a:graphicData uri="http://schemas.openxmlformats.org/presentationml/2006/ole">
            <mc:AlternateContent xmlns:mc="http://schemas.openxmlformats.org/markup-compatibility/2006">
              <mc:Choice xmlns:v="urn:schemas-microsoft-com:vml" Requires="v">
                <p:oleObj spid="_x0000_s3091" name="文档" r:id="rId4" imgW="4521949" imgH="2180643" progId="Word.Document.12">
                  <p:embed/>
                </p:oleObj>
              </mc:Choice>
              <mc:Fallback>
                <p:oleObj name="文档" r:id="rId4" imgW="4521949" imgH="2180643" progId="Word.Document.12">
                  <p:embed/>
                  <p:pic>
                    <p:nvPicPr>
                      <p:cNvPr id="0" name=""/>
                      <p:cNvPicPr/>
                      <p:nvPr/>
                    </p:nvPicPr>
                    <p:blipFill>
                      <a:blip r:embed="rId5"/>
                      <a:stretch>
                        <a:fillRect/>
                      </a:stretch>
                    </p:blipFill>
                    <p:spPr>
                      <a:xfrm>
                        <a:off x="458424" y="787743"/>
                        <a:ext cx="11275153" cy="5454323"/>
                      </a:xfrm>
                      <a:prstGeom prst="rect">
                        <a:avLst/>
                      </a:prstGeom>
                    </p:spPr>
                  </p:pic>
                </p:oleObj>
              </mc:Fallback>
            </mc:AlternateContent>
          </a:graphicData>
        </a:graphic>
      </p:graphicFrame>
      <p:sp>
        <p:nvSpPr>
          <p:cNvPr id="3" name="矩形 2"/>
          <p:cNvSpPr>
            <a:spLocks noChangeAspect="1"/>
          </p:cNvSpPr>
          <p:nvPr/>
        </p:nvSpPr>
        <p:spPr>
          <a:xfrm>
            <a:off x="3916146" y="1179285"/>
            <a:ext cx="643125"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big</a:t>
            </a:r>
            <a:endParaRPr lang="zh-CN" altLang="en-US" sz="2800"/>
          </a:p>
        </p:txBody>
      </p:sp>
      <p:sp>
        <p:nvSpPr>
          <p:cNvPr id="4" name="矩形 3"/>
          <p:cNvSpPr>
            <a:spLocks noChangeAspect="1"/>
          </p:cNvSpPr>
          <p:nvPr/>
        </p:nvSpPr>
        <p:spPr>
          <a:xfrm>
            <a:off x="7373868" y="1220381"/>
            <a:ext cx="939681"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clean</a:t>
            </a:r>
            <a:endParaRPr lang="zh-CN" altLang="en-US" sz="2800"/>
          </a:p>
        </p:txBody>
      </p:sp>
      <p:sp>
        <p:nvSpPr>
          <p:cNvPr id="5" name="矩形 4"/>
          <p:cNvSpPr>
            <a:spLocks noChangeAspect="1"/>
          </p:cNvSpPr>
          <p:nvPr/>
        </p:nvSpPr>
        <p:spPr>
          <a:xfrm>
            <a:off x="2781319" y="2942311"/>
            <a:ext cx="1281120"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modern</a:t>
            </a:r>
            <a:endParaRPr lang="zh-CN" altLang="en-US" sz="2800"/>
          </a:p>
        </p:txBody>
      </p:sp>
    </p:spTree>
    <p:extLst>
      <p:ext uri="{BB962C8B-B14F-4D97-AF65-F5344CB8AC3E}">
        <p14:creationId xmlns:p14="http://schemas.microsoft.com/office/powerpoint/2010/main" val="74891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381000" y="209677"/>
            <a:ext cx="11430001" cy="577785"/>
            <a:chOff x="381000" y="209677"/>
            <a:chExt cx="11430001" cy="577785"/>
          </a:xfrm>
        </p:grpSpPr>
        <p:grpSp>
          <p:nvGrpSpPr>
            <p:cNvPr id="21" name="组合 20"/>
            <p:cNvGrpSpPr/>
            <p:nvPr userDrawn="1"/>
          </p:nvGrpSpPr>
          <p:grpSpPr>
            <a:xfrm>
              <a:off x="381000" y="209677"/>
              <a:ext cx="771985" cy="577785"/>
              <a:chOff x="7201355" y="2798675"/>
              <a:chExt cx="771985" cy="577785"/>
            </a:xfrm>
          </p:grpSpPr>
          <p:sp>
            <p:nvSpPr>
              <p:cNvPr id="23" name="平行四边形 22"/>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平行四边形 23"/>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平行四边形 24"/>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平行四边形 25"/>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矩形 21"/>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3622979" y="103386"/>
            <a:ext cx="5746402" cy="669887"/>
            <a:chOff x="3606630" y="897473"/>
            <a:chExt cx="4749093" cy="669887"/>
          </a:xfrm>
        </p:grpSpPr>
        <p:pic>
          <p:nvPicPr>
            <p:cNvPr id="13" name="图片 12" descr="阴影"/>
            <p:cNvPicPr>
              <a:picLocks noChangeAspect="1"/>
            </p:cNvPicPr>
            <p:nvPr/>
          </p:nvPicPr>
          <p:blipFill>
            <a:blip r:embed="rId2"/>
            <a:stretch>
              <a:fillRect/>
            </a:stretch>
          </p:blipFill>
          <p:spPr>
            <a:xfrm>
              <a:off x="3606630" y="897473"/>
              <a:ext cx="4749093" cy="669887"/>
            </a:xfrm>
            <a:prstGeom prst="rect">
              <a:avLst/>
            </a:prstGeom>
          </p:spPr>
        </p:pic>
        <p:sp>
          <p:nvSpPr>
            <p:cNvPr id="14" name="文本框 13"/>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探究</a:t>
              </a:r>
              <a:r>
                <a:rPr lang="en-US" altLang="zh-CN" sz="3200" smtClean="0">
                  <a:solidFill>
                    <a:schemeClr val="accent2"/>
                  </a:solidFill>
                  <a:latin typeface="华文隶书" panose="02010800040101010101" pitchFamily="2" charset="-122"/>
                  <a:ea typeface="华文隶书" panose="02010800040101010101" pitchFamily="2" charset="-122"/>
                </a:rPr>
                <a:t>•</a:t>
              </a:r>
              <a:r>
                <a:rPr lang="zh-CN" altLang="en-US" sz="3200" smtClean="0">
                  <a:solidFill>
                    <a:schemeClr val="accent2"/>
                  </a:solidFill>
                  <a:latin typeface="华文隶书" panose="02010800040101010101" pitchFamily="2" charset="-122"/>
                  <a:ea typeface="华文隶书" panose="02010800040101010101" pitchFamily="2" charset="-122"/>
                </a:rPr>
                <a:t>重难解析</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1802394"/>
            <a:ext cx="11430000" cy="283282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b="1">
                <a:solidFill>
                  <a:srgbClr val="000000"/>
                </a:solidFill>
                <a:latin typeface="Times New Roman" panose="02020603050405020304" pitchFamily="18" charset="0"/>
                <a:cs typeface="Times New Roman" panose="02020603050405020304" pitchFamily="18" charset="0"/>
              </a:rPr>
              <a:t>Every</a:t>
            </a:r>
            <a:r>
              <a:rPr lang="en-US"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Monday</a:t>
            </a:r>
            <a:r>
              <a:rPr lang="en-US"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we</a:t>
            </a:r>
            <a:r>
              <a:rPr lang="en-US"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raise</a:t>
            </a:r>
            <a:r>
              <a:rPr lang="en-US"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the</a:t>
            </a:r>
            <a:r>
              <a:rPr lang="en-US"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flag</a:t>
            </a:r>
            <a:r>
              <a:rPr lang="en-US"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there.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每周一</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 </a:t>
            </a: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我们在那里升旗。</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剖析</a:t>
            </a:r>
            <a:r>
              <a:rPr lang="zh-CN" altLang="zh-CN" sz="2800">
                <a:solidFill>
                  <a:srgbClr val="000000"/>
                </a:solidFill>
                <a:latin typeface="NEU-BZ-S92"/>
                <a:ea typeface="Arial" panose="020B0604020202020204" pitchFamily="34"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raise</a:t>
            </a:r>
            <a:r>
              <a:rPr lang="zh-CN" altLang="zh-CN" sz="2800">
                <a:solidFill>
                  <a:srgbClr val="000000"/>
                </a:solidFill>
                <a:latin typeface="Times New Roman" panose="02020603050405020304" pitchFamily="18" charset="0"/>
                <a:cs typeface="Times New Roman" panose="02020603050405020304" pitchFamily="18" charset="0"/>
              </a:rPr>
              <a:t>为及物动词</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意为</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升起</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提高</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举起</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Please raise your hands if you have any question.</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如果有问题</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请举手。</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290858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2"/>
                                        </p:tgtEl>
                                        <p:attrNameLst>
                                          <p:attrName>r</p:attrName>
                                        </p:attrNameLst>
                                      </p:cBhvr>
                                    </p:animRot>
                                    <p:animRot by="-240000">
                                      <p:cBhvr>
                                        <p:cTn id="7" dur="200" fill="hold">
                                          <p:stCondLst>
                                            <p:cond delay="200"/>
                                          </p:stCondLst>
                                        </p:cTn>
                                        <p:tgtEl>
                                          <p:spTgt spid="12"/>
                                        </p:tgtEl>
                                        <p:attrNameLst>
                                          <p:attrName>r</p:attrName>
                                        </p:attrNameLst>
                                      </p:cBhvr>
                                    </p:animRot>
                                    <p:animRot by="240000">
                                      <p:cBhvr>
                                        <p:cTn id="8" dur="200" fill="hold">
                                          <p:stCondLst>
                                            <p:cond delay="400"/>
                                          </p:stCondLst>
                                        </p:cTn>
                                        <p:tgtEl>
                                          <p:spTgt spid="12"/>
                                        </p:tgtEl>
                                        <p:attrNameLst>
                                          <p:attrName>r</p:attrName>
                                        </p:attrNameLst>
                                      </p:cBhvr>
                                    </p:animRot>
                                    <p:animRot by="-240000">
                                      <p:cBhvr>
                                        <p:cTn id="9" dur="200" fill="hold">
                                          <p:stCondLst>
                                            <p:cond delay="600"/>
                                          </p:stCondLst>
                                        </p:cTn>
                                        <p:tgtEl>
                                          <p:spTgt spid="12"/>
                                        </p:tgtEl>
                                        <p:attrNameLst>
                                          <p:attrName>r</p:attrName>
                                        </p:attrNameLst>
                                      </p:cBhvr>
                                    </p:animRot>
                                    <p:animRot by="120000">
                                      <p:cBhvr>
                                        <p:cTn id="10" dur="200" fill="hold">
                                          <p:stCondLst>
                                            <p:cond delay="800"/>
                                          </p:stCondLst>
                                        </p:cTn>
                                        <p:tgtEl>
                                          <p:spTgt spid="1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81000" y="217073"/>
            <a:ext cx="3743332" cy="652486"/>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拓展</a:t>
            </a:r>
            <a:r>
              <a:rPr lang="zh-CN" altLang="zh-CN" sz="2800">
                <a:solidFill>
                  <a:srgbClr val="000000"/>
                </a:solidFill>
                <a:latin typeface="NEU-BZ-S92"/>
                <a:ea typeface="Arial" panose="020B0604020202020204" pitchFamily="34"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raise</a:t>
            </a:r>
            <a:r>
              <a:rPr lang="zh-CN" altLang="zh-CN" sz="2800">
                <a:solidFill>
                  <a:srgbClr val="000000"/>
                </a:solidFill>
                <a:latin typeface="Times New Roman" panose="02020603050405020304" pitchFamily="18" charset="0"/>
                <a:cs typeface="Times New Roman" panose="02020603050405020304" pitchFamily="18" charset="0"/>
              </a:rPr>
              <a:t>的其他用法</a:t>
            </a:r>
            <a:r>
              <a:rPr lang="en-US" altLang="zh-CN" sz="2800" smtClean="0">
                <a:solidFill>
                  <a:srgbClr val="000000"/>
                </a:solidFill>
                <a:latin typeface="Times New Roman" panose="02020603050405020304" pitchFamily="18" charset="0"/>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pic>
        <p:nvPicPr>
          <p:cNvPr id="4" name="25EG17.eps" descr="id:2147492828;FounderCES"/>
          <p:cNvPicPr>
            <a:picLocks noChangeAspect="1"/>
          </p:cNvPicPr>
          <p:nvPr/>
        </p:nvPicPr>
        <p:blipFill>
          <a:blip r:embed="rId2">
            <a:clrChange>
              <a:clrFrom>
                <a:srgbClr val="FFFFFF"/>
              </a:clrFrom>
              <a:clrTo>
                <a:srgbClr val="FFFFFF">
                  <a:alpha val="0"/>
                </a:srgbClr>
              </a:clrTo>
            </a:clrChange>
          </a:blip>
          <a:stretch>
            <a:fillRect/>
          </a:stretch>
        </p:blipFill>
        <p:spPr>
          <a:xfrm>
            <a:off x="1802236" y="869559"/>
            <a:ext cx="8587528" cy="4758765"/>
          </a:xfrm>
          <a:prstGeom prst="rect">
            <a:avLst/>
          </a:prstGeom>
        </p:spPr>
      </p:pic>
    </p:spTree>
    <p:extLst>
      <p:ext uri="{BB962C8B-B14F-4D97-AF65-F5344CB8AC3E}">
        <p14:creationId xmlns:p14="http://schemas.microsoft.com/office/powerpoint/2010/main" val="13911592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831274"/>
            <a:ext cx="11430000" cy="401340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跟踪练习</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NEU-BZ-S92"/>
                <a:cs typeface="宋体" panose="02010600030101010101" pitchFamily="2" charset="-122"/>
              </a:rPr>
              <a:t>①</a:t>
            </a:r>
            <a:r>
              <a:rPr lang="en-US" altLang="zh-CN" sz="2800">
                <a:solidFill>
                  <a:srgbClr val="000000"/>
                </a:solidFill>
                <a:latin typeface="Times New Roman" panose="02020603050405020304" pitchFamily="18" charset="0"/>
                <a:cs typeface="Times New Roman" panose="02020603050405020304" pitchFamily="18" charset="0"/>
              </a:rPr>
              <a:t>If you can answer the questions, please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raise </a:t>
            </a:r>
            <a:r>
              <a:rPr lang="en-US" altLang="zh-CN" sz="2800">
                <a:solidFill>
                  <a:srgbClr val="000000"/>
                </a:solidFill>
                <a:latin typeface="Times New Roman" panose="02020603050405020304" pitchFamily="18" charset="0"/>
                <a:cs typeface="Times New Roman" panose="02020603050405020304" pitchFamily="18" charset="0"/>
              </a:rPr>
              <a:t>your hands. The underlined </a:t>
            </a:r>
            <a:r>
              <a:rPr lang="en-US" altLang="zh-CN" sz="2800" smtClean="0">
                <a:solidFill>
                  <a:srgbClr val="000000"/>
                </a:solidFill>
                <a:latin typeface="Times New Roman" panose="02020603050405020304" pitchFamily="18" charset="0"/>
                <a:cs typeface="Times New Roman" panose="02020603050405020304" pitchFamily="18" charset="0"/>
              </a:rPr>
              <a:t>(</a:t>
            </a:r>
            <a:r>
              <a:rPr lang="zh-CN" altLang="en-US" sz="2800">
                <a:solidFill>
                  <a:srgbClr val="000000"/>
                </a:solidFill>
                <a:latin typeface="Times New Roman" panose="02020603050405020304" pitchFamily="18" charset="0"/>
                <a:cs typeface="Times New Roman" panose="02020603050405020304" pitchFamily="18" charset="0"/>
              </a:rPr>
              <a:t>带下划线的</a:t>
            </a:r>
            <a:r>
              <a:rPr lang="en-US" altLang="zh-CN" sz="2800" smtClean="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word means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A.rise</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B.put up</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C.put out	</a:t>
            </a:r>
            <a:r>
              <a:rPr lang="en-US" altLang="zh-CN" sz="2800" smtClean="0">
                <a:solidFill>
                  <a:srgbClr val="000000"/>
                </a:solidFill>
                <a:latin typeface="Times New Roman" panose="02020603050405020304" pitchFamily="18" charset="0"/>
                <a:cs typeface="Times New Roman" panose="02020603050405020304" pitchFamily="18" charset="0"/>
              </a:rPr>
              <a:t>     D.lift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NEU-BZ-S92"/>
                <a:cs typeface="宋体" panose="02010600030101010101" pitchFamily="2" charset="-122"/>
              </a:rPr>
              <a:t>②</a:t>
            </a:r>
            <a:r>
              <a:rPr lang="zh-CN" altLang="zh-CN" sz="2800">
                <a:solidFill>
                  <a:srgbClr val="000000"/>
                </a:solidFill>
                <a:latin typeface="Times New Roman" panose="02020603050405020304" pitchFamily="18" charset="0"/>
                <a:cs typeface="Times New Roman" panose="02020603050405020304" pitchFamily="18" charset="0"/>
              </a:rPr>
              <a:t>一些家庭饲养奶牛</a:t>
            </a:r>
            <a:r>
              <a:rPr lang="en-US" altLang="zh-CN" sz="2800" smtClean="0">
                <a:solidFill>
                  <a:srgbClr val="000000"/>
                </a:solidFill>
                <a:latin typeface="Times New Roman" panose="02020603050405020304" pitchFamily="18" charset="0"/>
                <a:cs typeface="Times New Roman" panose="02020603050405020304" pitchFamily="18" charset="0"/>
              </a:rPr>
              <a:t>,</a:t>
            </a:r>
            <a:r>
              <a:rPr lang="zh-CN" altLang="en-US" sz="2800">
                <a:solidFill>
                  <a:srgbClr val="000000"/>
                </a:solidFill>
                <a:latin typeface="Times New Roman" panose="02020603050405020304" pitchFamily="18" charset="0"/>
                <a:cs typeface="Times New Roman" panose="02020603050405020304" pitchFamily="18" charset="0"/>
              </a:rPr>
              <a:t>种植小麦</a:t>
            </a:r>
            <a:r>
              <a:rPr lang="zh-CN" altLang="zh-CN" sz="2800" smtClean="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Some families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and grow wheat.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4076471" y="1945718"/>
            <a:ext cx="423514" cy="572593"/>
          </a:xfrm>
          <a:prstGeom prst="rect">
            <a:avLst/>
          </a:prstGeom>
        </p:spPr>
        <p:txBody>
          <a:bodyPr wrap="none">
            <a:spAutoFit/>
          </a:bodyPr>
          <a:lstStyle/>
          <a:p>
            <a:pPr>
              <a:lnSpc>
                <a:spcPct val="120000"/>
              </a:lnSpc>
            </a:pPr>
            <a:r>
              <a:rPr lang="en-US" altLang="zh-CN" sz="2800" smtClean="0">
                <a:solidFill>
                  <a:srgbClr val="FF0000"/>
                </a:solidFill>
                <a:latin typeface="Times New Roman" panose="02020603050405020304" pitchFamily="18" charset="0"/>
              </a:rPr>
              <a:t>B</a:t>
            </a:r>
            <a:endParaRPr lang="zh-CN" altLang="en-US" sz="2800"/>
          </a:p>
        </p:txBody>
      </p:sp>
      <p:sp>
        <p:nvSpPr>
          <p:cNvPr id="6" name="矩形 5"/>
          <p:cNvSpPr>
            <a:spLocks noChangeAspect="1"/>
          </p:cNvSpPr>
          <p:nvPr/>
        </p:nvSpPr>
        <p:spPr>
          <a:xfrm>
            <a:off x="3059329" y="4152440"/>
            <a:ext cx="2675732" cy="609398"/>
          </a:xfrm>
          <a:prstGeom prst="rect">
            <a:avLst/>
          </a:prstGeom>
        </p:spPr>
        <p:txBody>
          <a:bodyPr wrap="none">
            <a:spAutoFit/>
          </a:bodyPr>
          <a:lstStyle/>
          <a:p>
            <a:pPr>
              <a:lnSpc>
                <a:spcPct val="120000"/>
              </a:lnSpc>
            </a:pPr>
            <a:r>
              <a:rPr lang="en-US" altLang="zh-CN" sz="2800" smtClean="0">
                <a:solidFill>
                  <a:srgbClr val="FF0000"/>
                </a:solidFill>
                <a:latin typeface="Times New Roman" panose="02020603050405020304" pitchFamily="18" charset="0"/>
              </a:rPr>
              <a:t>raise            </a:t>
            </a:r>
            <a:r>
              <a:rPr lang="en-US" altLang="zh-CN" sz="2800">
                <a:solidFill>
                  <a:srgbClr val="FF0000"/>
                </a:solidFill>
                <a:latin typeface="Times New Roman" panose="02020603050405020304" pitchFamily="18" charset="0"/>
              </a:rPr>
              <a:t>cows</a:t>
            </a:r>
            <a:endParaRPr lang="zh-CN" altLang="en-US" sz="2800"/>
          </a:p>
        </p:txBody>
      </p:sp>
    </p:spTree>
    <p:extLst>
      <p:ext uri="{BB962C8B-B14F-4D97-AF65-F5344CB8AC3E}">
        <p14:creationId xmlns:p14="http://schemas.microsoft.com/office/powerpoint/2010/main" val="3964684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randombar(horizont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485881"/>
            <a:ext cx="11430000" cy="233294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.How about your school?</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smtClean="0">
                <a:solidFill>
                  <a:srgbClr val="000000"/>
                </a:solidFill>
                <a:latin typeface="Times New Roman" panose="02020603050405020304" pitchFamily="18" charset="0"/>
                <a:cs typeface="Times New Roman" panose="02020603050405020304" pitchFamily="18" charset="0"/>
              </a:rPr>
              <a:t>你</a:t>
            </a:r>
            <a:r>
              <a:rPr lang="zh-CN" altLang="zh-CN" sz="2800">
                <a:solidFill>
                  <a:srgbClr val="000000"/>
                </a:solidFill>
                <a:latin typeface="Times New Roman" panose="02020603050405020304" pitchFamily="18" charset="0"/>
                <a:cs typeface="Times New Roman" panose="02020603050405020304" pitchFamily="18" charset="0"/>
              </a:rPr>
              <a:t>们学校怎么样</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剖析</a:t>
            </a:r>
            <a:r>
              <a:rPr lang="zh-CN" altLang="zh-CN" sz="2800">
                <a:solidFill>
                  <a:srgbClr val="000000"/>
                </a:solidFill>
                <a:latin typeface="NEU-BZ-S92"/>
                <a:ea typeface="Arial" panose="020B0604020202020204" pitchFamily="34"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“How about...? ”</a:t>
            </a:r>
            <a:r>
              <a:rPr lang="zh-CN" altLang="zh-CN" sz="2800" smtClean="0">
                <a:solidFill>
                  <a:srgbClr val="000000"/>
                </a:solidFill>
                <a:latin typeface="Times New Roman" panose="02020603050405020304" pitchFamily="18" charset="0"/>
                <a:cs typeface="Times New Roman" panose="02020603050405020304" pitchFamily="18" charset="0"/>
              </a:rPr>
              <a:t>用</a:t>
            </a:r>
            <a:r>
              <a:rPr lang="zh-CN" altLang="zh-CN" sz="2800">
                <a:solidFill>
                  <a:srgbClr val="000000"/>
                </a:solidFill>
                <a:latin typeface="Times New Roman" panose="02020603050405020304" pitchFamily="18" charset="0"/>
                <a:cs typeface="Times New Roman" panose="02020603050405020304" pitchFamily="18" charset="0"/>
              </a:rPr>
              <a:t>来向对方提出建议、就某事询问状况、征求对方看法等。</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0781560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noChangeAspect="1"/>
          </p:cNvGraphicFramePr>
          <p:nvPr>
            <p:extLst>
              <p:ext uri="{D42A27DB-BD31-4B8C-83A1-F6EECF244321}">
                <p14:modId xmlns:p14="http://schemas.microsoft.com/office/powerpoint/2010/main" val="578228058"/>
              </p:ext>
            </p:extLst>
          </p:nvPr>
        </p:nvGraphicFramePr>
        <p:xfrm>
          <a:off x="381000" y="203831"/>
          <a:ext cx="11430000" cy="6042406"/>
        </p:xfrm>
        <a:graphic>
          <a:graphicData uri="http://schemas.openxmlformats.org/drawingml/2006/table">
            <a:tbl>
              <a:tblPr firstRow="1" firstCol="1" bandRow="1"/>
              <a:tblGrid>
                <a:gridCol w="2721796"/>
                <a:gridCol w="2219217"/>
                <a:gridCol w="6488987"/>
              </a:tblGrid>
              <a:tr h="0">
                <a:tc>
                  <a:txBody>
                    <a:bodyPr/>
                    <a:lstStyle/>
                    <a:p>
                      <a:pPr>
                        <a:lnSpc>
                          <a:spcPct val="130000"/>
                        </a:lnSpc>
                        <a:spcAft>
                          <a:spcPts val="0"/>
                        </a:spcAft>
                        <a:tabLst>
                          <a:tab pos="1188085" algn="l"/>
                          <a:tab pos="2163445" algn="l"/>
                          <a:tab pos="3142615" algn="l"/>
                          <a:tab pos="4190365" algn="l"/>
                        </a:tabLst>
                      </a:pPr>
                      <a:r>
                        <a:rPr lang="zh-CN" sz="2800">
                          <a:solidFill>
                            <a:srgbClr val="000000"/>
                          </a:solidFill>
                          <a:effectLst/>
                          <a:latin typeface="Arial" panose="020B0604020202020204" pitchFamily="34" charset="0"/>
                          <a:ea typeface="黑体" panose="02010609060101010101" pitchFamily="49" charset="-122"/>
                          <a:cs typeface="Times New Roman" panose="02020603050405020304" pitchFamily="18" charset="0"/>
                        </a:rPr>
                        <a:t>句型</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Aft>
                          <a:spcPts val="0"/>
                        </a:spcAft>
                        <a:tabLst>
                          <a:tab pos="1188085" algn="l"/>
                          <a:tab pos="2163445" algn="l"/>
                          <a:tab pos="3142615" algn="l"/>
                          <a:tab pos="4190365" algn="l"/>
                        </a:tabLst>
                      </a:pPr>
                      <a:r>
                        <a:rPr lang="zh-CN" sz="2800">
                          <a:solidFill>
                            <a:srgbClr val="000000"/>
                          </a:solidFill>
                          <a:effectLst/>
                          <a:latin typeface="Arial" panose="020B0604020202020204" pitchFamily="34" charset="0"/>
                          <a:ea typeface="黑体" panose="02010609060101010101" pitchFamily="49" charset="-122"/>
                          <a:cs typeface="Times New Roman" panose="02020603050405020304" pitchFamily="18" charset="0"/>
                        </a:rPr>
                        <a:t>用途</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Aft>
                          <a:spcPts val="0"/>
                        </a:spcAft>
                        <a:tabLst>
                          <a:tab pos="1188085" algn="l"/>
                          <a:tab pos="2163445" algn="l"/>
                          <a:tab pos="3142615" algn="l"/>
                          <a:tab pos="4190365" algn="l"/>
                        </a:tabLst>
                      </a:pPr>
                      <a:r>
                        <a:rPr lang="zh-CN" sz="2800">
                          <a:solidFill>
                            <a:srgbClr val="000000"/>
                          </a:solidFill>
                          <a:effectLst/>
                          <a:latin typeface="Arial" panose="020B0604020202020204" pitchFamily="34" charset="0"/>
                          <a:ea typeface="黑体" panose="02010609060101010101" pitchFamily="49" charset="-122"/>
                          <a:cs typeface="Times New Roman" panose="02020603050405020304" pitchFamily="18" charset="0"/>
                        </a:rPr>
                        <a:t>示例</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rowSpan="4">
                  <a:txBody>
                    <a:bodyPr/>
                    <a:lstStyle/>
                    <a:p>
                      <a:pPr>
                        <a:lnSpc>
                          <a:spcPct val="130000"/>
                        </a:lnSpc>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How about+(doing)sth/sb?</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44450" marR="4445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nSpc>
                          <a:spcPct val="130000"/>
                        </a:lnSpc>
                        <a:spcAft>
                          <a:spcPts val="0"/>
                        </a:spcAft>
                        <a:tabLst>
                          <a:tab pos="1188085" algn="l"/>
                          <a:tab pos="2163445" algn="l"/>
                          <a:tab pos="3142615" algn="l"/>
                          <a:tab pos="4190365" algn="l"/>
                        </a:tabLst>
                      </a:pP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提出建议</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—How about having a party?</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smtClean="0">
                          <a:solidFill>
                            <a:srgbClr val="000000"/>
                          </a:solidFill>
                          <a:effectLst/>
                          <a:latin typeface="Times New Roman" panose="02020603050405020304" pitchFamily="18" charset="0"/>
                          <a:ea typeface="+mn-ea"/>
                          <a:cs typeface="Times New Roman" panose="02020603050405020304" pitchFamily="18" charset="0"/>
                        </a:rPr>
                        <a:t>——</a:t>
                      </a:r>
                      <a:r>
                        <a:rPr lang="zh-CN" altLang="en-US" sz="2800" smtClean="0">
                          <a:solidFill>
                            <a:srgbClr val="000000"/>
                          </a:solidFill>
                          <a:effectLst/>
                          <a:latin typeface="Times New Roman" panose="02020603050405020304" pitchFamily="18" charset="0"/>
                          <a:ea typeface="+mn-ea"/>
                          <a:cs typeface="Times New Roman" panose="02020603050405020304" pitchFamily="18" charset="0"/>
                        </a:rPr>
                        <a:t>办一次聚会怎么样</a:t>
                      </a:r>
                      <a:r>
                        <a:rPr lang="en-US" altLang="zh-CN" sz="2800" smtClean="0">
                          <a:solidFill>
                            <a:srgbClr val="000000"/>
                          </a:solidFill>
                          <a:effectLst/>
                          <a:latin typeface="Times New Roman" panose="02020603050405020304" pitchFamily="18" charset="0"/>
                          <a:ea typeface="+mn-ea"/>
                          <a:cs typeface="Times New Roman" panose="02020603050405020304" pitchFamily="18" charset="0"/>
                        </a:rPr>
                        <a:t>?</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—Good idea!</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好主意</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vMerge="1">
                  <a:txBody>
                    <a:bodyPr/>
                    <a:lstStyle/>
                    <a:p>
                      <a:endParaRPr lang="zh-CN" altLang="en-US"/>
                    </a:p>
                  </a:txBody>
                  <a:tcPr/>
                </a:tc>
                <a:tc>
                  <a:txBody>
                    <a:bodyPr/>
                    <a:lstStyle/>
                    <a:p>
                      <a:pPr>
                        <a:lnSpc>
                          <a:spcPct val="130000"/>
                        </a:lnSpc>
                        <a:spcAft>
                          <a:spcPts val="0"/>
                        </a:spcAft>
                        <a:tabLst>
                          <a:tab pos="1188085" algn="l"/>
                          <a:tab pos="2163445" algn="l"/>
                          <a:tab pos="3142615" algn="l"/>
                          <a:tab pos="4190365" algn="l"/>
                        </a:tabLst>
                      </a:pPr>
                      <a:r>
                        <a:rPr lang="zh-CN" altLang="en-US" sz="2800" smtClean="0">
                          <a:solidFill>
                            <a:srgbClr val="000000"/>
                          </a:solidFill>
                          <a:effectLst/>
                          <a:latin typeface="Times New Roman" panose="02020603050405020304" pitchFamily="18" charset="0"/>
                          <a:ea typeface="+mn-ea"/>
                          <a:cs typeface="Times New Roman" panose="02020603050405020304" pitchFamily="18" charset="0"/>
                        </a:rPr>
                        <a:t>询问对方情况</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I’d like a cup of tea. How about you?</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我想喝杯茶</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你呢</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vMerge="1">
                  <a:txBody>
                    <a:bodyPr/>
                    <a:lstStyle/>
                    <a:p>
                      <a:endParaRPr lang="zh-CN" altLang="en-US"/>
                    </a:p>
                  </a:txBody>
                  <a:tcPr/>
                </a:tc>
                <a:tc>
                  <a:txBody>
                    <a:bodyPr/>
                    <a:lstStyle/>
                    <a:p>
                      <a:pPr>
                        <a:lnSpc>
                          <a:spcPct val="130000"/>
                        </a:lnSpc>
                        <a:spcAft>
                          <a:spcPts val="0"/>
                        </a:spcAft>
                        <a:tabLst>
                          <a:tab pos="1188085" algn="l"/>
                          <a:tab pos="2163445" algn="l"/>
                          <a:tab pos="3142615" algn="l"/>
                          <a:tab pos="4190365" algn="l"/>
                        </a:tabLst>
                      </a:pP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询问天气或身体等状况</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How about the weather in your city?</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你们城市的天气如何</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vMerge="1">
                  <a:txBody>
                    <a:bodyPr/>
                    <a:lstStyle/>
                    <a:p>
                      <a:endParaRPr lang="zh-CN" altLang="en-US"/>
                    </a:p>
                  </a:txBody>
                  <a:tcPr/>
                </a:tc>
                <a:tc>
                  <a:txBody>
                    <a:bodyPr/>
                    <a:lstStyle/>
                    <a:p>
                      <a:pPr>
                        <a:lnSpc>
                          <a:spcPct val="130000"/>
                        </a:lnSpc>
                        <a:spcAft>
                          <a:spcPts val="0"/>
                        </a:spcAft>
                        <a:tabLst>
                          <a:tab pos="1188085" algn="l"/>
                          <a:tab pos="2163445" algn="l"/>
                          <a:tab pos="3142615" algn="l"/>
                          <a:tab pos="4190365" algn="l"/>
                        </a:tabLst>
                      </a:pPr>
                      <a:r>
                        <a:rPr lang="zh-CN" altLang="en-US" sz="2800" smtClean="0">
                          <a:solidFill>
                            <a:srgbClr val="000000"/>
                          </a:solidFill>
                          <a:effectLst/>
                          <a:latin typeface="Times New Roman" panose="02020603050405020304" pitchFamily="18" charset="0"/>
                          <a:ea typeface="+mn-ea"/>
                          <a:cs typeface="Times New Roman" panose="02020603050405020304" pitchFamily="18" charset="0"/>
                        </a:rPr>
                        <a:t>征求对方意见</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nSpc>
                          <a:spcPct val="130000"/>
                        </a:lnSpc>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How about this car?</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这车怎么样</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469032586"/>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2" id="{70E64BFA-7F28-4524-A2F1-429ED1F70AD6}" vid="{BD76309B-3463-496C-8A18-DE26D7DDD99E}"/>
    </a:ext>
  </a:extLst>
</a:theme>
</file>

<file path=ppt/theme/theme2.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新模板</Template>
  <TotalTime>304</TotalTime>
  <Words>682</Words>
  <Application>Microsoft Office PowerPoint</Application>
  <PresentationFormat>宽屏</PresentationFormat>
  <Paragraphs>131</Paragraphs>
  <Slides>19</Slides>
  <Notes>1</Notes>
  <HiddenSlides>0</HiddenSlides>
  <MMClips>0</MMClips>
  <ScaleCrop>false</ScaleCrop>
  <HeadingPairs>
    <vt:vector size="8" baseType="variant">
      <vt:variant>
        <vt:lpstr>已用的字体</vt:lpstr>
      </vt:variant>
      <vt:variant>
        <vt:i4>11</vt:i4>
      </vt:variant>
      <vt:variant>
        <vt:lpstr>主题</vt:lpstr>
      </vt:variant>
      <vt:variant>
        <vt:i4>2</vt:i4>
      </vt:variant>
      <vt:variant>
        <vt:lpstr>嵌入 OLE 服务器</vt:lpstr>
      </vt:variant>
      <vt:variant>
        <vt:i4>1</vt:i4>
      </vt:variant>
      <vt:variant>
        <vt:lpstr>幻灯片标题</vt:lpstr>
      </vt:variant>
      <vt:variant>
        <vt:i4>19</vt:i4>
      </vt:variant>
    </vt:vector>
  </HeadingPairs>
  <TitlesOfParts>
    <vt:vector size="33" baseType="lpstr">
      <vt:lpstr>NEU-BZ-S92</vt:lpstr>
      <vt:lpstr>方正大雅宋简体</vt:lpstr>
      <vt:lpstr>方正书宋_GBK</vt:lpstr>
      <vt:lpstr>黑体</vt:lpstr>
      <vt:lpstr>华文隶书</vt:lpstr>
      <vt:lpstr>隶书</vt:lpstr>
      <vt:lpstr>宋体</vt:lpstr>
      <vt:lpstr>微软雅黑</vt:lpstr>
      <vt:lpstr>Arial</vt:lpstr>
      <vt:lpstr>Calibri</vt:lpstr>
      <vt:lpstr>Times New Roman</vt:lpstr>
      <vt:lpstr>Office 主题</vt:lpstr>
      <vt:lpstr>专业教辅课件Q:251490010</vt:lpstr>
      <vt:lpstr>文档</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Windows User</cp:lastModifiedBy>
  <cp:revision>51</cp:revision>
  <dcterms:created xsi:type="dcterms:W3CDTF">2021-07-19T03:09:34Z</dcterms:created>
  <dcterms:modified xsi:type="dcterms:W3CDTF">2025-09-09T05:29:20Z</dcterms:modified>
</cp:coreProperties>
</file>